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73" r:id="rId2"/>
  </p:sldMasterIdLst>
  <p:notesMasterIdLst>
    <p:notesMasterId r:id="rId61"/>
  </p:notesMasterIdLst>
  <p:sldIdLst>
    <p:sldId id="267" r:id="rId3"/>
    <p:sldId id="268" r:id="rId4"/>
    <p:sldId id="877" r:id="rId5"/>
    <p:sldId id="913" r:id="rId6"/>
    <p:sldId id="914" r:id="rId7"/>
    <p:sldId id="915" r:id="rId8"/>
    <p:sldId id="916" r:id="rId9"/>
    <p:sldId id="918" r:id="rId10"/>
    <p:sldId id="917" r:id="rId11"/>
    <p:sldId id="328" r:id="rId12"/>
    <p:sldId id="879" r:id="rId13"/>
    <p:sldId id="945" r:id="rId14"/>
    <p:sldId id="920" r:id="rId15"/>
    <p:sldId id="647" r:id="rId16"/>
    <p:sldId id="944" r:id="rId17"/>
    <p:sldId id="943" r:id="rId18"/>
    <p:sldId id="921" r:id="rId19"/>
    <p:sldId id="922" r:id="rId20"/>
    <p:sldId id="923" r:id="rId21"/>
    <p:sldId id="908" r:id="rId22"/>
    <p:sldId id="910" r:id="rId23"/>
    <p:sldId id="911" r:id="rId24"/>
    <p:sldId id="946" r:id="rId25"/>
    <p:sldId id="880" r:id="rId26"/>
    <p:sldId id="939" r:id="rId27"/>
    <p:sldId id="882" r:id="rId28"/>
    <p:sldId id="811" r:id="rId29"/>
    <p:sldId id="863" r:id="rId30"/>
    <p:sldId id="615" r:id="rId31"/>
    <p:sldId id="857" r:id="rId32"/>
    <p:sldId id="271" r:id="rId33"/>
    <p:sldId id="272" r:id="rId34"/>
    <p:sldId id="864" r:id="rId35"/>
    <p:sldId id="638" r:id="rId36"/>
    <p:sldId id="883" r:id="rId37"/>
    <p:sldId id="812" r:id="rId38"/>
    <p:sldId id="884" r:id="rId39"/>
    <p:sldId id="885" r:id="rId40"/>
    <p:sldId id="865" r:id="rId41"/>
    <p:sldId id="637" r:id="rId42"/>
    <p:sldId id="866" r:id="rId43"/>
    <p:sldId id="639" r:id="rId44"/>
    <p:sldId id="628" r:id="rId45"/>
    <p:sldId id="640" r:id="rId46"/>
    <p:sldId id="270" r:id="rId47"/>
    <p:sldId id="276" r:id="rId48"/>
    <p:sldId id="886" r:id="rId49"/>
    <p:sldId id="867" r:id="rId50"/>
    <p:sldId id="641" r:id="rId51"/>
    <p:sldId id="868" r:id="rId52"/>
    <p:sldId id="629" r:id="rId53"/>
    <p:sldId id="875" r:id="rId54"/>
    <p:sldId id="273" r:id="rId55"/>
    <p:sldId id="630" r:id="rId56"/>
    <p:sldId id="869" r:id="rId57"/>
    <p:sldId id="905" r:id="rId58"/>
    <p:sldId id="871" r:id="rId59"/>
    <p:sldId id="872" r:id="rId60"/>
  </p:sldIdLst>
  <p:sldSz cx="9144000" cy="5143500" type="screen16x9"/>
  <p:notesSz cx="7010400" cy="9296400"/>
  <p:defaultTextStyle>
    <a:defPPr>
      <a:defRPr lang="fr-FR"/>
    </a:defPPr>
    <a:lvl1pPr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4536">
          <p15:clr>
            <a:srgbClr val="A4A3A4"/>
          </p15:clr>
        </p15:guide>
        <p15:guide id="3" pos="3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0"/>
    <p:restoredTop sz="87805"/>
  </p:normalViewPr>
  <p:slideViewPr>
    <p:cSldViewPr snapToGrid="0" snapToObjects="1">
      <p:cViewPr varScale="1">
        <p:scale>
          <a:sx n="106" d="100"/>
          <a:sy n="106" d="100"/>
        </p:scale>
        <p:origin x="1784" y="168"/>
      </p:cViewPr>
      <p:guideLst>
        <p:guide orient="horz" pos="1620"/>
        <p:guide pos="4536"/>
        <p:guide pos="3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FE022B54-8592-0F4A-A009-D71C64FB56DE}" type="datetimeFigureOut">
              <a:rPr lang="en-US" smtClean="0"/>
              <a:t>10/9/18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19CC93CF-E354-B744-98B5-36F88C7EC945}" type="slidenum">
              <a:rPr lang="en-US" smtClean="0"/>
              <a:t>‹#›</a:t>
            </a:fld>
            <a:endParaRPr lang="en-US"/>
          </a:p>
        </p:txBody>
      </p:sp>
    </p:spTree>
    <p:extLst>
      <p:ext uri="{BB962C8B-B14F-4D97-AF65-F5344CB8AC3E}">
        <p14:creationId xmlns:p14="http://schemas.microsoft.com/office/powerpoint/2010/main" val="1002412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Physical Data Model (PDM): Unified model for each domain, hides data source  or vendor variations within a domain.</a:t>
            </a:r>
          </a:p>
          <a:p>
            <a:r>
              <a:rPr lang="en-IN" sz="1200" b="0" i="0" kern="1200" dirty="0">
                <a:solidFill>
                  <a:schemeClr val="tx1"/>
                </a:solidFill>
                <a:effectLst/>
                <a:latin typeface="+mn-lt"/>
                <a:ea typeface="+mn-ea"/>
                <a:cs typeface="+mn-cs"/>
              </a:rPr>
              <a:t>Logical Data Model (LDM): Unified model for each Use Case, hides data domain variations and eases Use Case implementation.</a:t>
            </a:r>
          </a:p>
          <a:p>
            <a:r>
              <a:rPr lang="en-IN" sz="1200" b="0" i="0" kern="1200" dirty="0">
                <a:solidFill>
                  <a:schemeClr val="tx1"/>
                </a:solidFill>
                <a:effectLst/>
                <a:latin typeface="+mn-lt"/>
                <a:ea typeface="+mn-ea"/>
                <a:cs typeface="+mn-cs"/>
              </a:rPr>
              <a:t>Conceptual Data Model (CDM): Model for Business/User specific view of a Use Case</a:t>
            </a:r>
          </a:p>
        </p:txBody>
      </p:sp>
      <p:sp>
        <p:nvSpPr>
          <p:cNvPr id="4" name="Slide Number Placeholder 3"/>
          <p:cNvSpPr>
            <a:spLocks noGrp="1"/>
          </p:cNvSpPr>
          <p:nvPr>
            <p:ph type="sldNum" sz="quarter" idx="10"/>
          </p:nvPr>
        </p:nvSpPr>
        <p:spPr/>
        <p:txBody>
          <a:bodyPr/>
          <a:lstStyle/>
          <a:p>
            <a:fld id="{D574A00B-28C3-4890-90E2-3BCDA91E24F0}" type="slidenum">
              <a:rPr lang="fr-FR" smtClean="0"/>
              <a:t>3</a:t>
            </a:fld>
            <a:endParaRPr lang="fr-FR" dirty="0"/>
          </a:p>
        </p:txBody>
      </p:sp>
    </p:spTree>
    <p:extLst>
      <p:ext uri="{BB962C8B-B14F-4D97-AF65-F5344CB8AC3E}">
        <p14:creationId xmlns:p14="http://schemas.microsoft.com/office/powerpoint/2010/main" val="3998563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13</a:t>
            </a:fld>
            <a:endParaRPr lang="en-US"/>
          </a:p>
        </p:txBody>
      </p:sp>
    </p:spTree>
    <p:extLst>
      <p:ext uri="{BB962C8B-B14F-4D97-AF65-F5344CB8AC3E}">
        <p14:creationId xmlns:p14="http://schemas.microsoft.com/office/powerpoint/2010/main" val="297241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74A00B-28C3-4890-90E2-3BCDA91E24F0}" type="slidenum">
              <a:rPr lang="fr-FR" smtClean="0"/>
              <a:t>14</a:t>
            </a:fld>
            <a:endParaRPr lang="fr-FR" dirty="0"/>
          </a:p>
        </p:txBody>
      </p:sp>
    </p:spTree>
    <p:extLst>
      <p:ext uri="{BB962C8B-B14F-4D97-AF65-F5344CB8AC3E}">
        <p14:creationId xmlns:p14="http://schemas.microsoft.com/office/powerpoint/2010/main" val="846671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 have the flexibility to write their MR, Spark jobs outside CDAP if its really needed. But we recommend to use CDAP for all data processing needs. </a:t>
            </a:r>
          </a:p>
        </p:txBody>
      </p:sp>
      <p:sp>
        <p:nvSpPr>
          <p:cNvPr id="4" name="Slide Number Placeholder 3"/>
          <p:cNvSpPr>
            <a:spLocks noGrp="1"/>
          </p:cNvSpPr>
          <p:nvPr>
            <p:ph type="sldNum" sz="quarter" idx="5"/>
          </p:nvPr>
        </p:nvSpPr>
        <p:spPr/>
        <p:txBody>
          <a:bodyPr/>
          <a:lstStyle/>
          <a:p>
            <a:fld id="{19CC93CF-E354-B744-98B5-36F88C7EC945}" type="slidenum">
              <a:rPr lang="en-US" smtClean="0"/>
              <a:t>15</a:t>
            </a:fld>
            <a:endParaRPr lang="en-US"/>
          </a:p>
        </p:txBody>
      </p:sp>
    </p:spTree>
    <p:extLst>
      <p:ext uri="{BB962C8B-B14F-4D97-AF65-F5344CB8AC3E}">
        <p14:creationId xmlns:p14="http://schemas.microsoft.com/office/powerpoint/2010/main" val="810595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 have the flexibility to write their MR, Spark jobs outside CDAP if its really needed. But we recommend to use CDAP for all data processing needs. </a:t>
            </a:r>
          </a:p>
        </p:txBody>
      </p:sp>
      <p:sp>
        <p:nvSpPr>
          <p:cNvPr id="4" name="Slide Number Placeholder 3"/>
          <p:cNvSpPr>
            <a:spLocks noGrp="1"/>
          </p:cNvSpPr>
          <p:nvPr>
            <p:ph type="sldNum" sz="quarter" idx="5"/>
          </p:nvPr>
        </p:nvSpPr>
        <p:spPr/>
        <p:txBody>
          <a:bodyPr/>
          <a:lstStyle/>
          <a:p>
            <a:fld id="{19CC93CF-E354-B744-98B5-36F88C7EC945}" type="slidenum">
              <a:rPr lang="en-US" smtClean="0"/>
              <a:t>16</a:t>
            </a:fld>
            <a:endParaRPr lang="en-US"/>
          </a:p>
        </p:txBody>
      </p:sp>
    </p:spTree>
    <p:extLst>
      <p:ext uri="{BB962C8B-B14F-4D97-AF65-F5344CB8AC3E}">
        <p14:creationId xmlns:p14="http://schemas.microsoft.com/office/powerpoint/2010/main" val="35297630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19</a:t>
            </a:fld>
            <a:endParaRPr lang="en-US"/>
          </a:p>
        </p:txBody>
      </p:sp>
    </p:spTree>
    <p:extLst>
      <p:ext uri="{BB962C8B-B14F-4D97-AF65-F5344CB8AC3E}">
        <p14:creationId xmlns:p14="http://schemas.microsoft.com/office/powerpoint/2010/main" val="2693557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74A00B-28C3-4890-90E2-3BCDA91E24F0}" type="slidenum">
              <a:rPr lang="fr-FR" smtClean="0"/>
              <a:t>23</a:t>
            </a:fld>
            <a:endParaRPr lang="fr-FR" dirty="0"/>
          </a:p>
        </p:txBody>
      </p:sp>
    </p:spTree>
    <p:extLst>
      <p:ext uri="{BB962C8B-B14F-4D97-AF65-F5344CB8AC3E}">
        <p14:creationId xmlns:p14="http://schemas.microsoft.com/office/powerpoint/2010/main" val="14437130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Components/Tools to build end-to-end big data applications</a:t>
            </a:r>
          </a:p>
          <a:p>
            <a:r>
              <a:rPr lang="en-US" dirty="0"/>
              <a:t>	Organizations have invested in build data lakes but they are not able to optimally leverage them because of lack of tools/applications/frameworks that allow them to build applications on 	top of the data lake. RAF allows you to leverage your data warehouse/data lakes by providing you end-to-end big data application development tools/components/integrations. </a:t>
            </a:r>
          </a:p>
          <a:p>
            <a:endParaRPr lang="en-US" dirty="0"/>
          </a:p>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24</a:t>
            </a:fld>
            <a:endParaRPr lang="en-US"/>
          </a:p>
        </p:txBody>
      </p:sp>
    </p:spTree>
    <p:extLst>
      <p:ext uri="{BB962C8B-B14F-4D97-AF65-F5344CB8AC3E}">
        <p14:creationId xmlns:p14="http://schemas.microsoft.com/office/powerpoint/2010/main" val="3489145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574A00B-28C3-4890-90E2-3BCDA91E24F0}" type="slidenum">
              <a:rPr lang="fr-FR" smtClean="0"/>
              <a:t>29</a:t>
            </a:fld>
            <a:endParaRPr lang="fr-FR" dirty="0"/>
          </a:p>
        </p:txBody>
      </p:sp>
    </p:spTree>
    <p:extLst>
      <p:ext uri="{BB962C8B-B14F-4D97-AF65-F5344CB8AC3E}">
        <p14:creationId xmlns:p14="http://schemas.microsoft.com/office/powerpoint/2010/main" val="41904652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https://2xbbhjxc6wk3v21p62t8n4d4-wpengine.netdna-ssl.com/</a:t>
            </a:r>
            <a:r>
              <a:rPr lang="en-US" dirty="0" err="1"/>
              <a:t>wp</a:t>
            </a:r>
            <a:r>
              <a:rPr lang="en-US" dirty="0"/>
              <a:t>-content/uploads/2014/10/YARN-with-</a:t>
            </a:r>
            <a:r>
              <a:rPr lang="en-US" dirty="0" err="1"/>
              <a:t>Slider.png</a:t>
            </a:r>
            <a:endParaRPr lang="en-US" dirty="0"/>
          </a:p>
        </p:txBody>
      </p:sp>
      <p:sp>
        <p:nvSpPr>
          <p:cNvPr id="4" name="Slide Number Placeholder 3"/>
          <p:cNvSpPr>
            <a:spLocks noGrp="1"/>
          </p:cNvSpPr>
          <p:nvPr>
            <p:ph type="sldNum" sz="quarter" idx="10"/>
          </p:nvPr>
        </p:nvSpPr>
        <p:spPr/>
        <p:txBody>
          <a:bodyPr/>
          <a:lstStyle/>
          <a:p>
            <a:fld id="{90FF38B8-51F4-7444-909D-308EA49A95ED}" type="slidenum">
              <a:rPr lang="en-US" smtClean="0"/>
              <a:t>30</a:t>
            </a:fld>
            <a:endParaRPr lang="en-US"/>
          </a:p>
        </p:txBody>
      </p:sp>
    </p:spTree>
    <p:extLst>
      <p:ext uri="{BB962C8B-B14F-4D97-AF65-F5344CB8AC3E}">
        <p14:creationId xmlns:p14="http://schemas.microsoft.com/office/powerpoint/2010/main" val="53894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Web UI for designing pipelines and offer data provenance, performance around transformation is limiting and no complex processing like aggregations </a:t>
            </a:r>
            <a:r>
              <a:rPr lang="en-US" dirty="0" err="1"/>
              <a:t>etc</a:t>
            </a:r>
            <a:r>
              <a:rPr lang="en-US" dirty="0"/>
              <a:t>, allows a developer to change pipelines dynamically.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34</a:t>
            </a:fld>
            <a:endParaRPr lang="en-US"/>
          </a:p>
        </p:txBody>
      </p:sp>
    </p:spTree>
    <p:extLst>
      <p:ext uri="{BB962C8B-B14F-4D97-AF65-F5344CB8AC3E}">
        <p14:creationId xmlns:p14="http://schemas.microsoft.com/office/powerpoint/2010/main" val="48579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Ingestion</a:t>
            </a:r>
          </a:p>
          <a:p>
            <a:r>
              <a:rPr lang="en-IN" sz="1200" b="0" i="0" kern="1200" dirty="0">
                <a:solidFill>
                  <a:schemeClr val="tx1"/>
                </a:solidFill>
                <a:effectLst/>
                <a:latin typeface="+mn-lt"/>
                <a:ea typeface="+mn-ea"/>
                <a:cs typeface="+mn-cs"/>
              </a:rPr>
              <a:t>Ingestion module provides the following functions:</a:t>
            </a:r>
          </a:p>
          <a:p>
            <a:endParaRPr lang="en-IN" dirty="0"/>
          </a:p>
          <a:p>
            <a:r>
              <a:rPr lang="en-IN" dirty="0">
                <a:effectLst/>
              </a:rPr>
              <a:t>Extract</a:t>
            </a:r>
          </a:p>
          <a:p>
            <a:r>
              <a:rPr lang="en-IN" dirty="0">
                <a:effectLst/>
              </a:rPr>
              <a:t>	Act as a centralised interface for external data sources. Pull the data from the data source or listen/receive the data pushed from data source. Provide a highly optimised, minimal 	processing to split the received blocks of data into individually processable records (</a:t>
            </a:r>
            <a:r>
              <a:rPr lang="en-IN" dirty="0" err="1">
                <a:effectLst/>
              </a:rPr>
              <a:t>deserialise</a:t>
            </a:r>
            <a:r>
              <a:rPr lang="en-IN" dirty="0">
                <a:effectLst/>
              </a:rPr>
              <a:t>).</a:t>
            </a:r>
          </a:p>
          <a:p>
            <a:r>
              <a:rPr lang="en-IN" sz="1200" b="0" i="0" kern="1200" dirty="0">
                <a:solidFill>
                  <a:schemeClr val="tx1"/>
                </a:solidFill>
                <a:effectLst/>
                <a:latin typeface="+mn-lt"/>
                <a:ea typeface="+mn-ea"/>
                <a:cs typeface="+mn-cs"/>
              </a:rPr>
              <a:t>Load Distribution</a:t>
            </a:r>
          </a:p>
          <a:p>
            <a:r>
              <a:rPr lang="en-IN" sz="1200" b="0" i="0" kern="1200" dirty="0">
                <a:solidFill>
                  <a:schemeClr val="tx1"/>
                </a:solidFill>
                <a:effectLst/>
                <a:latin typeface="+mn-lt"/>
                <a:ea typeface="+mn-ea"/>
                <a:cs typeface="+mn-cs"/>
              </a:rPr>
              <a:t>	Distribute the received data across multiple nodes in order to enable parallel processing of the received data. This is critical to achieve scalability for subsequent modules.</a:t>
            </a:r>
            <a:br>
              <a:rPr lang="en-IN" dirty="0"/>
            </a:br>
            <a:br>
              <a:rPr lang="en-IN" dirty="0"/>
            </a:br>
            <a:endParaRPr lang="en-IN" sz="1200" b="1" kern="1200" dirty="0">
              <a:solidFill>
                <a:schemeClr val="tx1"/>
              </a:solidFill>
              <a:effectLst/>
              <a:latin typeface="+mn-lt"/>
              <a:ea typeface="+mn-ea"/>
              <a:cs typeface="+mn-cs"/>
            </a:endParaRPr>
          </a:p>
          <a:p>
            <a:r>
              <a:rPr lang="en-IN" sz="1200" b="1" kern="1200" dirty="0">
                <a:solidFill>
                  <a:schemeClr val="tx1"/>
                </a:solidFill>
                <a:effectLst/>
                <a:latin typeface="+mn-lt"/>
                <a:ea typeface="+mn-ea"/>
                <a:cs typeface="+mn-cs"/>
              </a:rPr>
              <a:t>Complex, Slow and Expensive</a:t>
            </a:r>
          </a:p>
          <a:p>
            <a:r>
              <a:rPr lang="en-IN" sz="1200" b="0" i="0" kern="1200" dirty="0">
                <a:solidFill>
                  <a:schemeClr val="tx1"/>
                </a:solidFill>
                <a:effectLst/>
                <a:latin typeface="+mn-lt"/>
                <a:ea typeface="+mn-ea"/>
                <a:cs typeface="+mn-cs"/>
              </a:rPr>
              <a:t>Purpose-built and over-engineered tools make big data ingestion complex, time consuming, and expensive</a:t>
            </a:r>
          </a:p>
          <a:p>
            <a:r>
              <a:rPr lang="en-IN" sz="1200" b="0" i="0" kern="1200" dirty="0">
                <a:solidFill>
                  <a:schemeClr val="tx1"/>
                </a:solidFill>
                <a:effectLst/>
                <a:latin typeface="+mn-lt"/>
                <a:ea typeface="+mn-ea"/>
                <a:cs typeface="+mn-cs"/>
              </a:rPr>
              <a:t>Writing customized scripts, and combining multiple products together to acquire and ingest data can slow you down</a:t>
            </a:r>
          </a:p>
        </p:txBody>
      </p:sp>
      <p:sp>
        <p:nvSpPr>
          <p:cNvPr id="4" name="Slide Number Placeholder 3"/>
          <p:cNvSpPr>
            <a:spLocks noGrp="1"/>
          </p:cNvSpPr>
          <p:nvPr>
            <p:ph type="sldNum" sz="quarter" idx="5"/>
          </p:nvPr>
        </p:nvSpPr>
        <p:spPr/>
        <p:txBody>
          <a:bodyPr/>
          <a:lstStyle/>
          <a:p>
            <a:fld id="{19CC93CF-E354-B744-98B5-36F88C7EC945}" type="slidenum">
              <a:rPr lang="en-US" smtClean="0"/>
              <a:t>4</a:t>
            </a:fld>
            <a:endParaRPr lang="en-US"/>
          </a:p>
        </p:txBody>
      </p:sp>
    </p:spTree>
    <p:extLst>
      <p:ext uri="{BB962C8B-B14F-4D97-AF65-F5344CB8AC3E}">
        <p14:creationId xmlns:p14="http://schemas.microsoft.com/office/powerpoint/2010/main" val="13535084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talend</a:t>
            </a:r>
            <a:r>
              <a:rPr lang="en-US" dirty="0"/>
              <a:t> has </a:t>
            </a:r>
            <a:r>
              <a:rPr lang="en-US" dirty="0" err="1"/>
              <a:t>simillar</a:t>
            </a:r>
            <a:r>
              <a:rPr lang="en-US" dirty="0"/>
              <a:t> capabilities as </a:t>
            </a:r>
            <a:r>
              <a:rPr lang="en-US" dirty="0" err="1"/>
              <a:t>nifi</a:t>
            </a:r>
            <a:r>
              <a:rPr lang="en-US" dirty="0"/>
              <a:t> but only supports, desktop based tool, u cant change pipelines on runtime. At least with the open source version. </a:t>
            </a:r>
          </a:p>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35</a:t>
            </a:fld>
            <a:endParaRPr lang="en-US"/>
          </a:p>
        </p:txBody>
      </p:sp>
    </p:spTree>
    <p:extLst>
      <p:ext uri="{BB962C8B-B14F-4D97-AF65-F5344CB8AC3E}">
        <p14:creationId xmlns:p14="http://schemas.microsoft.com/office/powerpoint/2010/main" val="2841926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logstash</a:t>
            </a:r>
            <a:r>
              <a:rPr lang="en-US" dirty="0"/>
              <a:t> beats everybody for semi-structured data, and list of available </a:t>
            </a:r>
            <a:r>
              <a:rPr lang="en-US" dirty="0" err="1"/>
              <a:t>pluings</a:t>
            </a:r>
            <a:r>
              <a:rPr lang="en-US" dirty="0"/>
              <a:t> are huge, best suited for log type data.</a:t>
            </a:r>
          </a:p>
        </p:txBody>
      </p:sp>
      <p:sp>
        <p:nvSpPr>
          <p:cNvPr id="4" name="Slide Number Placeholder 3"/>
          <p:cNvSpPr>
            <a:spLocks noGrp="1"/>
          </p:cNvSpPr>
          <p:nvPr>
            <p:ph type="sldNum" sz="quarter" idx="5"/>
          </p:nvPr>
        </p:nvSpPr>
        <p:spPr/>
        <p:txBody>
          <a:bodyPr/>
          <a:lstStyle/>
          <a:p>
            <a:fld id="{19CC93CF-E354-B744-98B5-36F88C7EC945}" type="slidenum">
              <a:rPr lang="en-US" smtClean="0"/>
              <a:t>36</a:t>
            </a:fld>
            <a:endParaRPr lang="en-US"/>
          </a:p>
        </p:txBody>
      </p:sp>
    </p:spTree>
    <p:extLst>
      <p:ext uri="{BB962C8B-B14F-4D97-AF65-F5344CB8AC3E}">
        <p14:creationId xmlns:p14="http://schemas.microsoft.com/office/powerpoint/2010/main" val="2227128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Best per core processing capacity, works with huge volumes of structured data. </a:t>
            </a:r>
          </a:p>
          <a:p>
            <a:endParaRPr lang="en-US" dirty="0"/>
          </a:p>
          <a:p>
            <a:r>
              <a:rPr lang="en-US" dirty="0"/>
              <a:t>These frameworks are not mutually exclusive. You might use multiple of them in an application. </a:t>
            </a:r>
          </a:p>
        </p:txBody>
      </p:sp>
      <p:sp>
        <p:nvSpPr>
          <p:cNvPr id="4" name="Slide Number Placeholder 3"/>
          <p:cNvSpPr>
            <a:spLocks noGrp="1"/>
          </p:cNvSpPr>
          <p:nvPr>
            <p:ph type="sldNum" sz="quarter" idx="5"/>
          </p:nvPr>
        </p:nvSpPr>
        <p:spPr/>
        <p:txBody>
          <a:bodyPr/>
          <a:lstStyle/>
          <a:p>
            <a:fld id="{19CC93CF-E354-B744-98B5-36F88C7EC945}" type="slidenum">
              <a:rPr lang="en-US" smtClean="0"/>
              <a:t>37</a:t>
            </a:fld>
            <a:endParaRPr lang="en-US"/>
          </a:p>
        </p:txBody>
      </p:sp>
    </p:spTree>
    <p:extLst>
      <p:ext uri="{BB962C8B-B14F-4D97-AF65-F5344CB8AC3E}">
        <p14:creationId xmlns:p14="http://schemas.microsoft.com/office/powerpoint/2010/main" val="3214909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Developers also have the flexibility to write their MR, Spark jobs outside CDAP if its really needed. But we recommend to use CDAP for all data processing needs. </a:t>
            </a:r>
          </a:p>
        </p:txBody>
      </p:sp>
      <p:sp>
        <p:nvSpPr>
          <p:cNvPr id="4" name="Slide Number Placeholder 3"/>
          <p:cNvSpPr>
            <a:spLocks noGrp="1"/>
          </p:cNvSpPr>
          <p:nvPr>
            <p:ph type="sldNum" sz="quarter" idx="5"/>
          </p:nvPr>
        </p:nvSpPr>
        <p:spPr/>
        <p:txBody>
          <a:bodyPr/>
          <a:lstStyle/>
          <a:p>
            <a:fld id="{19CC93CF-E354-B744-98B5-36F88C7EC945}" type="slidenum">
              <a:rPr lang="en-US" smtClean="0"/>
              <a:t>49</a:t>
            </a:fld>
            <a:endParaRPr lang="en-US"/>
          </a:p>
        </p:txBody>
      </p:sp>
    </p:spTree>
    <p:extLst>
      <p:ext uri="{BB962C8B-B14F-4D97-AF65-F5344CB8AC3E}">
        <p14:creationId xmlns:p14="http://schemas.microsoft.com/office/powerpoint/2010/main" val="4280320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may choose to hide this slide. </a:t>
            </a:r>
          </a:p>
        </p:txBody>
      </p:sp>
      <p:sp>
        <p:nvSpPr>
          <p:cNvPr id="4" name="Slide Number Placeholder 3"/>
          <p:cNvSpPr>
            <a:spLocks noGrp="1"/>
          </p:cNvSpPr>
          <p:nvPr>
            <p:ph type="sldNum" sz="quarter" idx="5"/>
          </p:nvPr>
        </p:nvSpPr>
        <p:spPr/>
        <p:txBody>
          <a:bodyPr/>
          <a:lstStyle/>
          <a:p>
            <a:fld id="{19CC93CF-E354-B744-98B5-36F88C7EC945}" type="slidenum">
              <a:rPr lang="en-US" smtClean="0"/>
              <a:t>51</a:t>
            </a:fld>
            <a:endParaRPr lang="en-US"/>
          </a:p>
        </p:txBody>
      </p:sp>
    </p:spTree>
    <p:extLst>
      <p:ext uri="{BB962C8B-B14F-4D97-AF65-F5344CB8AC3E}">
        <p14:creationId xmlns:p14="http://schemas.microsoft.com/office/powerpoint/2010/main" val="2087551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Primary purpose of enrichment module is to</a:t>
            </a:r>
          </a:p>
          <a:p>
            <a:r>
              <a:rPr lang="en-IN" sz="1200" b="0" i="0" kern="1200" dirty="0">
                <a:solidFill>
                  <a:schemeClr val="tx1"/>
                </a:solidFill>
                <a:effectLst/>
                <a:latin typeface="+mn-lt"/>
                <a:ea typeface="+mn-ea"/>
                <a:cs typeface="+mn-cs"/>
              </a:rPr>
              <a:t>add value to the data content and,</a:t>
            </a:r>
          </a:p>
          <a:p>
            <a:r>
              <a:rPr lang="en-IN" sz="1200" b="0" i="0" kern="1200" dirty="0">
                <a:solidFill>
                  <a:schemeClr val="tx1"/>
                </a:solidFill>
                <a:effectLst/>
                <a:latin typeface="+mn-lt"/>
                <a:ea typeface="+mn-ea"/>
                <a:cs typeface="+mn-cs"/>
              </a:rPr>
              <a:t>isolate any input data format variations across vendors, data sources, </a:t>
            </a:r>
            <a:r>
              <a:rPr lang="en-IN" sz="1200" b="0" i="0" kern="1200" dirty="0" err="1">
                <a:solidFill>
                  <a:schemeClr val="tx1"/>
                </a:solidFill>
                <a:effectLst/>
                <a:latin typeface="+mn-lt"/>
                <a:ea typeface="+mn-ea"/>
                <a:cs typeface="+mn-cs"/>
              </a:rPr>
              <a:t>equipments</a:t>
            </a:r>
            <a:r>
              <a:rPr lang="en-IN" sz="1200" b="0" i="0" kern="1200" dirty="0">
                <a:solidFill>
                  <a:schemeClr val="tx1"/>
                </a:solidFill>
                <a:effectLst/>
                <a:latin typeface="+mn-lt"/>
                <a:ea typeface="+mn-ea"/>
                <a:cs typeface="+mn-cs"/>
              </a:rPr>
              <a:t> etc and present a unified view of the data to subsequent modules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is achieved using following functions:</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Common Transform</a:t>
            </a:r>
          </a:p>
          <a:p>
            <a:r>
              <a:rPr lang="en-IN" sz="1200" b="0" i="0" kern="1200" dirty="0">
                <a:solidFill>
                  <a:schemeClr val="tx1"/>
                </a:solidFill>
                <a:effectLst/>
                <a:latin typeface="+mn-lt"/>
                <a:ea typeface="+mn-ea"/>
                <a:cs typeface="+mn-cs"/>
              </a:rPr>
              <a:t>	Add/Drop fields from the records. All transforms that are use case agnostic.</a:t>
            </a:r>
          </a:p>
          <a:p>
            <a:r>
              <a:rPr lang="en-IN" sz="1200" b="0" i="0" kern="1200" dirty="0">
                <a:solidFill>
                  <a:schemeClr val="tx1"/>
                </a:solidFill>
                <a:effectLst/>
                <a:latin typeface="+mn-lt"/>
                <a:ea typeface="+mn-ea"/>
                <a:cs typeface="+mn-cs"/>
              </a:rPr>
              <a:t>Filter</a:t>
            </a:r>
          </a:p>
          <a:p>
            <a:r>
              <a:rPr lang="en-IN" sz="1200" b="0" i="0" kern="1200" dirty="0">
                <a:solidFill>
                  <a:schemeClr val="tx1"/>
                </a:solidFill>
                <a:effectLst/>
                <a:latin typeface="+mn-lt"/>
                <a:ea typeface="+mn-ea"/>
                <a:cs typeface="+mn-cs"/>
              </a:rPr>
              <a:t>	Validation checks, drop corrupted records, drop uninteresting records</a:t>
            </a:r>
          </a:p>
          <a:p>
            <a:r>
              <a:rPr lang="en-IN" sz="1200" b="0" i="0" kern="1200" dirty="0">
                <a:solidFill>
                  <a:schemeClr val="tx1"/>
                </a:solidFill>
                <a:effectLst/>
                <a:latin typeface="+mn-lt"/>
                <a:ea typeface="+mn-ea"/>
                <a:cs typeface="+mn-cs"/>
              </a:rPr>
              <a:t>Join</a:t>
            </a:r>
          </a:p>
          <a:p>
            <a:r>
              <a:rPr lang="en-IN" sz="1200" b="0" i="0" kern="1200" dirty="0">
                <a:solidFill>
                  <a:schemeClr val="tx1"/>
                </a:solidFill>
                <a:effectLst/>
                <a:latin typeface="+mn-lt"/>
                <a:ea typeface="+mn-ea"/>
                <a:cs typeface="+mn-cs"/>
              </a:rPr>
              <a:t>	Combine information from multiple data streams</a:t>
            </a:r>
          </a:p>
          <a:p>
            <a:r>
              <a:rPr lang="en-IN" sz="1200" b="0" i="0" kern="1200" dirty="0" err="1">
                <a:solidFill>
                  <a:schemeClr val="tx1"/>
                </a:solidFill>
                <a:effectLst/>
                <a:latin typeface="+mn-lt"/>
                <a:ea typeface="+mn-ea"/>
                <a:cs typeface="+mn-cs"/>
              </a:rPr>
              <a:t>Catalog</a:t>
            </a:r>
            <a:r>
              <a:rPr lang="en-IN" sz="1200" b="0" i="0" kern="1200" dirty="0">
                <a:solidFill>
                  <a:schemeClr val="tx1"/>
                </a:solidFill>
                <a:effectLst/>
                <a:latin typeface="+mn-lt"/>
                <a:ea typeface="+mn-ea"/>
                <a:cs typeface="+mn-cs"/>
              </a:rPr>
              <a:t> Data Processing</a:t>
            </a:r>
          </a:p>
          <a:p>
            <a:r>
              <a:rPr lang="en-IN" sz="1200" b="0" i="0" kern="1200" dirty="0">
                <a:solidFill>
                  <a:schemeClr val="tx1"/>
                </a:solidFill>
                <a:effectLst/>
                <a:latin typeface="+mn-lt"/>
                <a:ea typeface="+mn-ea"/>
                <a:cs typeface="+mn-cs"/>
              </a:rPr>
              <a:t>	Transform </a:t>
            </a:r>
            <a:r>
              <a:rPr lang="en-IN" sz="1200" b="0" i="0" kern="1200" dirty="0" err="1">
                <a:solidFill>
                  <a:schemeClr val="tx1"/>
                </a:solidFill>
                <a:effectLst/>
                <a:latin typeface="+mn-lt"/>
                <a:ea typeface="+mn-ea"/>
                <a:cs typeface="+mn-cs"/>
              </a:rPr>
              <a:t>catalog</a:t>
            </a:r>
            <a:r>
              <a:rPr lang="en-IN" sz="1200" b="0" i="0" kern="1200" dirty="0">
                <a:solidFill>
                  <a:schemeClr val="tx1"/>
                </a:solidFill>
                <a:effectLst/>
                <a:latin typeface="+mn-lt"/>
                <a:ea typeface="+mn-ea"/>
                <a:cs typeface="+mn-cs"/>
              </a:rPr>
              <a:t> data to a format that can be efficiently stitched with data records</a:t>
            </a:r>
          </a:p>
          <a:p>
            <a:r>
              <a:rPr lang="en-IN" sz="1200" b="0" i="0" kern="1200" dirty="0" err="1">
                <a:solidFill>
                  <a:schemeClr val="tx1"/>
                </a:solidFill>
                <a:effectLst/>
                <a:latin typeface="+mn-lt"/>
                <a:ea typeface="+mn-ea"/>
                <a:cs typeface="+mn-cs"/>
              </a:rPr>
              <a:t>Sessionisation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Stateful processing of input data to identify all the records that belong to a single session.</a:t>
            </a:r>
          </a:p>
          <a:p>
            <a:r>
              <a:rPr lang="en-IN" sz="1200" b="0" i="0" kern="1200" dirty="0">
                <a:solidFill>
                  <a:schemeClr val="tx1"/>
                </a:solidFill>
                <a:effectLst/>
                <a:latin typeface="+mn-lt"/>
                <a:ea typeface="+mn-ea"/>
                <a:cs typeface="+mn-cs"/>
              </a:rPr>
              <a:t> </a:t>
            </a:r>
          </a:p>
          <a:p>
            <a:br>
              <a:rPr lang="en-IN" dirty="0"/>
            </a:br>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5</a:t>
            </a:fld>
            <a:endParaRPr lang="en-US"/>
          </a:p>
        </p:txBody>
      </p:sp>
    </p:spTree>
    <p:extLst>
      <p:ext uri="{BB962C8B-B14F-4D97-AF65-F5344CB8AC3E}">
        <p14:creationId xmlns:p14="http://schemas.microsoft.com/office/powerpoint/2010/main" val="3258028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Curation module is required to curate the data according to the use case, reduce the data volume and to lay the data out in a format that can be more easily queried. This step is crucial to ensure that reasonable query response times can be achieved.</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is achieved using:</a:t>
            </a:r>
          </a:p>
          <a:p>
            <a:pPr fontAlgn="t"/>
            <a:r>
              <a:rPr lang="en-IN" sz="1200" b="0" i="0" kern="1200" dirty="0">
                <a:solidFill>
                  <a:schemeClr val="tx1"/>
                </a:solidFill>
                <a:effectLst/>
                <a:latin typeface="+mn-lt"/>
                <a:ea typeface="+mn-ea"/>
                <a:cs typeface="+mn-cs"/>
              </a:rPr>
              <a:t>Use Case Transform</a:t>
            </a:r>
          </a:p>
          <a:p>
            <a:pPr fontAlgn="t"/>
            <a:r>
              <a:rPr lang="en-IN" sz="1200" b="0" i="0" kern="1200" dirty="0">
                <a:solidFill>
                  <a:schemeClr val="tx1"/>
                </a:solidFill>
                <a:effectLst/>
                <a:latin typeface="+mn-lt"/>
                <a:ea typeface="+mn-ea"/>
                <a:cs typeface="+mn-cs"/>
              </a:rPr>
              <a:t>	Add/Drop fields from the records. All transforms that are specific to a use case.</a:t>
            </a:r>
          </a:p>
          <a:p>
            <a:pPr fontAlgn="t"/>
            <a:r>
              <a:rPr lang="en-IN" sz="1200" b="0" i="0" kern="1200" dirty="0">
                <a:solidFill>
                  <a:schemeClr val="tx1"/>
                </a:solidFill>
                <a:effectLst/>
                <a:latin typeface="+mn-lt"/>
                <a:ea typeface="+mn-ea"/>
                <a:cs typeface="+mn-cs"/>
              </a:rPr>
              <a:t>Aggregation</a:t>
            </a:r>
          </a:p>
          <a:p>
            <a:pPr fontAlgn="t"/>
            <a:r>
              <a:rPr lang="en-IN" sz="1200" b="0" i="0" kern="1200" dirty="0">
                <a:solidFill>
                  <a:schemeClr val="tx1"/>
                </a:solidFill>
                <a:effectLst/>
                <a:latin typeface="+mn-lt"/>
                <a:ea typeface="+mn-ea"/>
                <a:cs typeface="+mn-cs"/>
              </a:rPr>
              <a:t>	Use case specific reduction in data volume can be achieved using efficient data structures, probability and statistical techniques like PCSA, Roaring Bitmap, AVS Buffers, K-Means compression, Dense Vector etc</a:t>
            </a:r>
          </a:p>
          <a:p>
            <a:pPr fontAlgn="t"/>
            <a:r>
              <a:rPr lang="en-IN" sz="1200" b="0" i="0" kern="1200" dirty="0">
                <a:solidFill>
                  <a:schemeClr val="tx1"/>
                </a:solidFill>
                <a:effectLst/>
                <a:latin typeface="+mn-lt"/>
                <a:ea typeface="+mn-ea"/>
                <a:cs typeface="+mn-cs"/>
              </a:rPr>
              <a:t>Load</a:t>
            </a:r>
          </a:p>
          <a:p>
            <a:pPr fontAlgn="t"/>
            <a:r>
              <a:rPr lang="en-IN" sz="1200" b="0" i="0" kern="1200" dirty="0">
                <a:solidFill>
                  <a:schemeClr val="tx1"/>
                </a:solidFill>
                <a:effectLst/>
                <a:latin typeface="+mn-lt"/>
                <a:ea typeface="+mn-ea"/>
                <a:cs typeface="+mn-cs"/>
              </a:rPr>
              <a:t>	Loading the data to a database. Persisting the data.</a:t>
            </a:r>
          </a:p>
          <a:p>
            <a:pPr fontAlgn="t"/>
            <a:r>
              <a:rPr lang="en-IN" sz="1200" b="0" i="0" kern="1200" dirty="0">
                <a:solidFill>
                  <a:schemeClr val="tx1"/>
                </a:solidFill>
                <a:effectLst/>
                <a:latin typeface="+mn-lt"/>
                <a:ea typeface="+mn-ea"/>
                <a:cs typeface="+mn-cs"/>
              </a:rPr>
              <a:t>Bin Tagging</a:t>
            </a:r>
          </a:p>
          <a:p>
            <a:pPr fontAlgn="t"/>
            <a:r>
              <a:rPr lang="en-IN" sz="1200" b="0" i="0" kern="1200" dirty="0">
                <a:solidFill>
                  <a:schemeClr val="tx1"/>
                </a:solidFill>
                <a:effectLst/>
                <a:latin typeface="+mn-lt"/>
                <a:ea typeface="+mn-ea"/>
                <a:cs typeface="+mn-cs"/>
              </a:rPr>
              <a:t>	Labelling the records based on how they might eventually need to be aggregated/partitioned. This is critical to achieve good query performance on processed data. </a:t>
            </a:r>
          </a:p>
          <a:p>
            <a:pPr fontAlgn="t"/>
            <a:r>
              <a:rPr lang="en-IN" sz="1200" b="0" i="0" kern="1200" dirty="0">
                <a:solidFill>
                  <a:schemeClr val="tx1"/>
                </a:solidFill>
                <a:effectLst/>
                <a:latin typeface="+mn-lt"/>
                <a:ea typeface="+mn-ea"/>
                <a:cs typeface="+mn-cs"/>
              </a:rPr>
              <a:t>Binning allows the data to be aggregated and laid out as per the specific parameter (dimension) in the record that is likely to be the most frequently used parameter in use queries. Typically binning on the basis of time is a very common technique used to aggregate events that repeat regularly with the same parameters (dimensions) within a window of time.</a:t>
            </a:r>
          </a:p>
          <a:p>
            <a:r>
              <a:rPr lang="en-IN" sz="1200" b="0" i="0" kern="1200" dirty="0">
                <a:solidFill>
                  <a:schemeClr val="tx1"/>
                </a:solidFill>
                <a:effectLst/>
                <a:latin typeface="+mn-lt"/>
                <a:ea typeface="+mn-ea"/>
                <a:cs typeface="+mn-cs"/>
              </a:rPr>
              <a:t>Partitioning</a:t>
            </a:r>
          </a:p>
          <a:p>
            <a:r>
              <a:rPr lang="en-IN" sz="1200" b="0" i="0" kern="1200" dirty="0">
                <a:solidFill>
                  <a:schemeClr val="tx1"/>
                </a:solidFill>
                <a:effectLst/>
                <a:latin typeface="+mn-lt"/>
                <a:ea typeface="+mn-ea"/>
                <a:cs typeface="+mn-cs"/>
              </a:rPr>
              <a:t>	Partitioning is a technique to spread out the data across multiple nodes, disks, folders etc. It is critical to ensure scalability of query load.</a:t>
            </a:r>
          </a:p>
          <a:p>
            <a:r>
              <a:rPr lang="en-IN" sz="1200" b="0" i="0" kern="1200" dirty="0">
                <a:solidFill>
                  <a:schemeClr val="tx1"/>
                </a:solidFill>
                <a:effectLst/>
                <a:latin typeface="+mn-lt"/>
                <a:ea typeface="+mn-ea"/>
                <a:cs typeface="+mn-cs"/>
              </a:rPr>
              <a:t>Compaction</a:t>
            </a:r>
          </a:p>
          <a:p>
            <a:r>
              <a:rPr lang="en-IN" sz="1200" b="0" i="0" kern="1200" dirty="0">
                <a:solidFill>
                  <a:schemeClr val="tx1"/>
                </a:solidFill>
                <a:effectLst/>
                <a:latin typeface="+mn-lt"/>
                <a:ea typeface="+mn-ea"/>
                <a:cs typeface="+mn-cs"/>
              </a:rPr>
              <a:t>	With input data continuously flowing in, it tends to get scattered across multiple files, folders, disks, nodes etc. Compaction is used to periodically gather the scattered data. This is another critical component to ensure good query response times.</a:t>
            </a:r>
          </a:p>
          <a:p>
            <a:br>
              <a:rPr lang="en-IN" dirty="0"/>
            </a:br>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6</a:t>
            </a:fld>
            <a:endParaRPr lang="en-US"/>
          </a:p>
        </p:txBody>
      </p:sp>
    </p:spTree>
    <p:extLst>
      <p:ext uri="{BB962C8B-B14F-4D97-AF65-F5344CB8AC3E}">
        <p14:creationId xmlns:p14="http://schemas.microsoft.com/office/powerpoint/2010/main" val="890260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err="1">
                <a:solidFill>
                  <a:schemeClr val="tx1"/>
                </a:solidFill>
                <a:effectLst/>
                <a:latin typeface="+mn-lt"/>
                <a:ea typeface="+mn-ea"/>
                <a:cs typeface="+mn-cs"/>
              </a:rPr>
              <a:t>Inspite</a:t>
            </a:r>
            <a:r>
              <a:rPr lang="en-IN" sz="1200" b="0" i="0" kern="1200" dirty="0">
                <a:solidFill>
                  <a:schemeClr val="tx1"/>
                </a:solidFill>
                <a:effectLst/>
                <a:latin typeface="+mn-lt"/>
                <a:ea typeface="+mn-ea"/>
                <a:cs typeface="+mn-cs"/>
              </a:rPr>
              <a:t> of data volume reduction in the Curation module, it is necessary to create customised views of the data to get rapid query responses. This is typically needed when only sub second query responses are acceptable. </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This is achieved using:</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Slicing / Dicing</a:t>
            </a:r>
          </a:p>
          <a:p>
            <a:r>
              <a:rPr lang="en-IN" sz="1200" b="0" i="0" kern="1200" dirty="0">
                <a:solidFill>
                  <a:schemeClr val="tx1"/>
                </a:solidFill>
                <a:effectLst/>
                <a:latin typeface="+mn-lt"/>
                <a:ea typeface="+mn-ea"/>
                <a:cs typeface="+mn-cs"/>
              </a:rPr>
              <a:t>	Generating smaller views of the data in order to narrow down to specific portions of the data that are of interest to specific applications.</a:t>
            </a:r>
          </a:p>
          <a:p>
            <a:r>
              <a:rPr lang="en-IN" sz="1200" b="0" i="0" kern="1200" dirty="0" err="1">
                <a:solidFill>
                  <a:schemeClr val="tx1"/>
                </a:solidFill>
                <a:effectLst/>
                <a:latin typeface="+mn-lt"/>
                <a:ea typeface="+mn-ea"/>
                <a:cs typeface="+mn-cs"/>
              </a:rPr>
              <a:t>Drildown</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	Technique of laying out the data in a hierarchical fashion to allow starting the data analysis at a coarser level and eventually drilling down into finer details.</a:t>
            </a:r>
          </a:p>
          <a:p>
            <a:br>
              <a:rPr lang="en-IN" dirty="0"/>
            </a:br>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7</a:t>
            </a:fld>
            <a:endParaRPr lang="en-US"/>
          </a:p>
        </p:txBody>
      </p:sp>
    </p:spTree>
    <p:extLst>
      <p:ext uri="{BB962C8B-B14F-4D97-AF65-F5344CB8AC3E}">
        <p14:creationId xmlns:p14="http://schemas.microsoft.com/office/powerpoint/2010/main" val="16159728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Since the data processing functionality is divided across multiple modules, functions, workflows, jobs etc, it is necessary to bind those together in order to carry out meaningful data processing. And, it is also sometimes necessary to present the processed data in a meaningful visual way to the user. This is achieved by the Application module which implements the following functionality:</a:t>
            </a:r>
          </a:p>
          <a:p>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Orchestration</a:t>
            </a:r>
          </a:p>
          <a:p>
            <a:r>
              <a:rPr lang="en-IN" sz="1200" b="0" i="0" kern="1200" dirty="0">
                <a:solidFill>
                  <a:schemeClr val="tx1"/>
                </a:solidFill>
                <a:effectLst/>
                <a:latin typeface="+mn-lt"/>
                <a:ea typeface="+mn-ea"/>
                <a:cs typeface="+mn-cs"/>
              </a:rPr>
              <a:t>	Connecting components, modules etc together to define an end to end data processing pipeline</a:t>
            </a:r>
          </a:p>
          <a:p>
            <a:r>
              <a:rPr lang="en-IN" sz="1200" b="0" i="0" kern="1200" dirty="0">
                <a:solidFill>
                  <a:schemeClr val="tx1"/>
                </a:solidFill>
                <a:effectLst/>
                <a:latin typeface="+mn-lt"/>
                <a:ea typeface="+mn-ea"/>
                <a:cs typeface="+mn-cs"/>
              </a:rPr>
              <a:t>Administration</a:t>
            </a:r>
          </a:p>
          <a:p>
            <a:r>
              <a:rPr lang="en-IN" sz="1200" b="0" i="0" kern="1200" dirty="0">
                <a:solidFill>
                  <a:schemeClr val="tx1"/>
                </a:solidFill>
                <a:effectLst/>
                <a:latin typeface="+mn-lt"/>
                <a:ea typeface="+mn-ea"/>
                <a:cs typeface="+mn-cs"/>
              </a:rPr>
              <a:t>	Configuring, scheduling, enabling/disabling the end to end data processing pipeline</a:t>
            </a:r>
          </a:p>
          <a:p>
            <a:r>
              <a:rPr lang="en-IN" sz="1200" b="0" i="0" kern="1200" dirty="0">
                <a:solidFill>
                  <a:schemeClr val="tx1"/>
                </a:solidFill>
                <a:effectLst/>
                <a:latin typeface="+mn-lt"/>
                <a:ea typeface="+mn-ea"/>
                <a:cs typeface="+mn-cs"/>
              </a:rPr>
              <a:t>Scheduling</a:t>
            </a:r>
          </a:p>
          <a:p>
            <a:r>
              <a:rPr lang="en-IN" sz="1200" b="0" i="0" kern="1200" dirty="0">
                <a:solidFill>
                  <a:schemeClr val="tx1"/>
                </a:solidFill>
                <a:effectLst/>
                <a:latin typeface="+mn-lt"/>
                <a:ea typeface="+mn-ea"/>
                <a:cs typeface="+mn-cs"/>
              </a:rPr>
              <a:t>	Triggering the actual exception of the data processing pipeline</a:t>
            </a:r>
          </a:p>
          <a:p>
            <a:r>
              <a:rPr lang="en-IN" sz="1200" b="0" i="0" kern="1200" dirty="0">
                <a:solidFill>
                  <a:schemeClr val="tx1"/>
                </a:solidFill>
                <a:effectLst/>
                <a:latin typeface="+mn-lt"/>
                <a:ea typeface="+mn-ea"/>
                <a:cs typeface="+mn-cs"/>
              </a:rPr>
              <a:t>Rollback</a:t>
            </a:r>
          </a:p>
          <a:p>
            <a:r>
              <a:rPr lang="en-IN" sz="1200" b="0" i="0" kern="1200" dirty="0">
                <a:solidFill>
                  <a:schemeClr val="tx1"/>
                </a:solidFill>
                <a:effectLst/>
                <a:latin typeface="+mn-lt"/>
                <a:ea typeface="+mn-ea"/>
                <a:cs typeface="+mn-cs"/>
              </a:rPr>
              <a:t>	Reprocess older data typically after fixing software defects</a:t>
            </a:r>
          </a:p>
          <a:p>
            <a:r>
              <a:rPr lang="en-IN" sz="1200" b="0" i="0" kern="1200" dirty="0">
                <a:solidFill>
                  <a:schemeClr val="tx1"/>
                </a:solidFill>
                <a:effectLst/>
                <a:latin typeface="+mn-lt"/>
                <a:ea typeface="+mn-ea"/>
                <a:cs typeface="+mn-cs"/>
              </a:rPr>
              <a:t>UI</a:t>
            </a:r>
          </a:p>
          <a:p>
            <a:r>
              <a:rPr lang="en-IN" sz="1200" b="0" i="0" kern="1200" dirty="0">
                <a:solidFill>
                  <a:schemeClr val="tx1"/>
                </a:solidFill>
                <a:effectLst/>
                <a:latin typeface="+mn-lt"/>
                <a:ea typeface="+mn-ea"/>
                <a:cs typeface="+mn-cs"/>
              </a:rPr>
              <a:t>	Querying the data and presenting to user in visual form.</a:t>
            </a:r>
          </a:p>
          <a:p>
            <a:br>
              <a:rPr lang="en-IN" dirty="0"/>
            </a:br>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8</a:t>
            </a:fld>
            <a:endParaRPr lang="en-US"/>
          </a:p>
        </p:txBody>
      </p:sp>
    </p:spTree>
    <p:extLst>
      <p:ext uri="{BB962C8B-B14F-4D97-AF65-F5344CB8AC3E}">
        <p14:creationId xmlns:p14="http://schemas.microsoft.com/office/powerpoint/2010/main" val="4551159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a:p>
        </p:txBody>
      </p:sp>
      <p:sp>
        <p:nvSpPr>
          <p:cNvPr id="4" name="Slide Number Placeholder 3"/>
          <p:cNvSpPr>
            <a:spLocks noGrp="1"/>
          </p:cNvSpPr>
          <p:nvPr>
            <p:ph type="sldNum" sz="quarter" idx="10"/>
          </p:nvPr>
        </p:nvSpPr>
        <p:spPr/>
        <p:txBody>
          <a:bodyPr/>
          <a:lstStyle/>
          <a:p>
            <a:fld id="{D574A00B-28C3-4890-90E2-3BCDA91E24F0}" type="slidenum">
              <a:rPr lang="fr-FR" smtClean="0"/>
              <a:t>9</a:t>
            </a:fld>
            <a:endParaRPr lang="fr-FR" dirty="0"/>
          </a:p>
        </p:txBody>
      </p:sp>
    </p:spTree>
    <p:extLst>
      <p:ext uri="{BB962C8B-B14F-4D97-AF65-F5344CB8AC3E}">
        <p14:creationId xmlns:p14="http://schemas.microsoft.com/office/powerpoint/2010/main" val="1333411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Components/Tools to build end-to-end big data applications</a:t>
            </a:r>
          </a:p>
          <a:p>
            <a:r>
              <a:rPr lang="en-US" dirty="0"/>
              <a:t>	Organizations have invested in build data lakes but they are not able to optimally leverage them because of lack of tools/applications/frameworks that allow them to build applications on 	top of the data lake. RAF allows you to leverage your data warehouse/data lakes by providing you end-to-end big data application development tools/components/integrations.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9CC93CF-E354-B744-98B5-36F88C7EC945}" type="slidenum">
              <a:rPr lang="en-US" smtClean="0"/>
              <a:t>10</a:t>
            </a:fld>
            <a:endParaRPr lang="en-US"/>
          </a:p>
        </p:txBody>
      </p:sp>
    </p:spTree>
    <p:extLst>
      <p:ext uri="{BB962C8B-B14F-4D97-AF65-F5344CB8AC3E}">
        <p14:creationId xmlns:p14="http://schemas.microsoft.com/office/powerpoint/2010/main" val="7760089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574A00B-28C3-4890-90E2-3BCDA91E24F0}" type="slidenum">
              <a:rPr lang="fr-FR" smtClean="0"/>
              <a:t>12</a:t>
            </a:fld>
            <a:endParaRPr lang="fr-FR" dirty="0"/>
          </a:p>
        </p:txBody>
      </p:sp>
    </p:spTree>
    <p:extLst>
      <p:ext uri="{BB962C8B-B14F-4D97-AF65-F5344CB8AC3E}">
        <p14:creationId xmlns:p14="http://schemas.microsoft.com/office/powerpoint/2010/main" val="3098855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0137336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buClrTx/>
            </a:lvl1pPr>
            <a:lvl2pPr>
              <a:buClrTx/>
            </a:lvl2pPr>
            <a:lvl3pPr>
              <a:buClrTx/>
            </a:lvl3pPr>
            <a:lvl4pPr>
              <a:buClrTx/>
            </a:lvl4pPr>
            <a:lvl5pPr>
              <a:buClrTx/>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rPr/>
              <a:t>‹#›</a:t>
            </a:fld>
            <a:endParaRPr/>
          </a:p>
        </p:txBody>
      </p:sp>
    </p:spTree>
    <p:extLst>
      <p:ext uri="{BB962C8B-B14F-4D97-AF65-F5344CB8AC3E}">
        <p14:creationId xmlns:p14="http://schemas.microsoft.com/office/powerpoint/2010/main" val="2454320975"/>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asic Layout">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Tree>
    <p:extLst>
      <p:ext uri="{BB962C8B-B14F-4D97-AF65-F5344CB8AC3E}">
        <p14:creationId xmlns:p14="http://schemas.microsoft.com/office/powerpoint/2010/main" val="8315927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16" name="Rectangle 15">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Rectangle 1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Rectangle 1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9" name="Rectangle 18">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20" name="Rectangle 19">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24" name="Rectangle 2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15" name="Group 14"/>
          <p:cNvGrpSpPr/>
          <p:nvPr/>
        </p:nvGrpSpPr>
        <p:grpSpPr>
          <a:xfrm>
            <a:off x="907145" y="1319002"/>
            <a:ext cx="7329710" cy="2994053"/>
            <a:chOff x="962951" y="1319002"/>
            <a:chExt cx="3981281" cy="2994053"/>
          </a:xfrm>
        </p:grpSpPr>
        <p:sp>
          <p:nvSpPr>
            <p:cNvPr id="16" name="Rectangle 15"/>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7" name="Rectangle 16"/>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Tree>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5"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dirty="0"/>
              <a:t>Click to edit Master title style</a:t>
            </a:r>
          </a:p>
        </p:txBody>
      </p:sp>
      <p:sp>
        <p:nvSpPr>
          <p:cNvPr id="16"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7" name="Rectangle 16"/>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8" name="Rectangle 17"/>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9" name="Rectangle 1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Tree>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5" name="Picture 14">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20" name="Rectangle 19"/>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4" name="Picture 13"/>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Rectangle 14"/>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6"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9" name="Rectangle 18"/>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0" name="Rectangle 9"/>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1" name="Picture 10"/>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2" name="Rectangle 11"/>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3" name="Picture 12"/>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9" name="Rectangle 8"/>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0"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1"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2" name="Straight Connector 11"/>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1" name="Rectangle 10"/>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NUL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noProof="0"/>
              <a:t>Click to edit Master title style</a:t>
            </a:r>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289461" y="4897664"/>
            <a:ext cx="2565078" cy="185756"/>
          </a:xfrm>
          <a:prstGeom prst="rect">
            <a:avLst/>
          </a:prstGeom>
          <a:solidFill>
            <a:schemeClr val="bg1">
              <a:alpha val="50000"/>
            </a:schemeClr>
          </a:solidFill>
          <a:ln w="6350">
            <a:noFill/>
            <a:miter lim="800000"/>
            <a:headEnd/>
            <a:tailEnd/>
          </a:ln>
          <a:extLst/>
        </p:spPr>
        <p:txBody>
          <a:bodyPr wrap="square"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dirty="0">
                <a:solidFill>
                  <a:schemeClr val="bg1">
                    <a:lumMod val="65000"/>
                  </a:schemeClr>
                </a:solidFill>
                <a:latin typeface="Arial" charset="0"/>
                <a:cs typeface="+mn-cs"/>
              </a:rPr>
              <a:t>Commercially 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
        <p:nvSpPr>
          <p:cNvPr id="2" name="TextBox 1">
            <a:extLst>
              <a:ext uri="{FF2B5EF4-FFF2-40B4-BE49-F238E27FC236}">
                <a16:creationId xmlns:a16="http://schemas.microsoft.com/office/drawing/2014/main" id="{2209276C-51C7-974C-9129-E0BDA25AD5C8}"/>
              </a:ext>
            </a:extLst>
          </p:cNvPr>
          <p:cNvSpPr txBox="1"/>
          <p:nvPr userDrawn="1"/>
        </p:nvSpPr>
        <p:spPr>
          <a:xfrm>
            <a:off x="7153790" y="4810762"/>
            <a:ext cx="1469985" cy="369332"/>
          </a:xfrm>
          <a:prstGeom prst="rect">
            <a:avLst/>
          </a:prstGeom>
          <a:noFill/>
        </p:spPr>
        <p:txBody>
          <a:bodyPr wrap="squar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lang="en-US" sz="900" dirty="0">
                <a:solidFill>
                  <a:schemeClr val="tx1">
                    <a:lumMod val="60000"/>
                    <a:lumOff val="40000"/>
                  </a:schemeClr>
                </a:solidFill>
              </a:rPr>
              <a:t>24 Sept 2018</a:t>
            </a:r>
          </a:p>
          <a:p>
            <a:endParaRPr lang="en-US" sz="900" dirty="0" err="1">
              <a:solidFill>
                <a:schemeClr val="tx1">
                  <a:lumMod val="60000"/>
                  <a:lumOff val="40000"/>
                </a:schemeClr>
              </a:solidFill>
            </a:endParaRPr>
          </a:p>
        </p:txBody>
      </p:sp>
    </p:spTree>
  </p:cSld>
  <p:clrMap bg1="lt1" tx1="dk1" bg2="lt2" tx2="dk2" accent1="accent1" accent2="accent2" accent3="accent3" accent4="accent4" accent5="accent5" accent6="accent6" hlink="hlink" folHlink="folHlink"/>
  <p:sldLayoutIdLst>
    <p:sldLayoutId id="2147483962" r:id="rId1"/>
    <p:sldLayoutId id="2147483967" r:id="rId2"/>
    <p:sldLayoutId id="2147483971" r:id="rId3"/>
    <p:sldLayoutId id="2147483963" r:id="rId4"/>
    <p:sldLayoutId id="2147483970" r:id="rId5"/>
    <p:sldLayoutId id="2147483969" r:id="rId6"/>
    <p:sldLayoutId id="2147483965" r:id="rId7"/>
    <p:sldLayoutId id="2147483966" r:id="rId8"/>
    <p:sldLayoutId id="2147483972" r:id="rId9"/>
    <p:sldLayoutId id="2147483957" r:id="rId10"/>
    <p:sldLayoutId id="2147483959" r:id="rId11"/>
    <p:sldLayoutId id="2147483960" r:id="rId12"/>
    <p:sldLayoutId id="2147483961" r:id="rId13"/>
    <p:sldLayoutId id="2147483964" r:id="rId14"/>
    <p:sldLayoutId id="2147483958" r:id="rId15"/>
    <p:sldLayoutId id="2147483968" r:id="rId16"/>
    <p:sldLayoutId id="2147483991" r:id="rId17"/>
    <p:sldLayoutId id="2147483992" r:id="rId18"/>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1"/>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x-none" altLang="fr-FR" noProof="0"/>
              <a:t>Click to edit Master title style</a:t>
            </a:r>
            <a:endParaRPr lang="en-US" altLang="fr-FR" noProof="0"/>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708400" y="4888084"/>
            <a:ext cx="1727200" cy="185756"/>
          </a:xfrm>
          <a:prstGeom prst="rect">
            <a:avLst/>
          </a:prstGeom>
          <a:solidFill>
            <a:schemeClr val="bg1">
              <a:alpha val="50000"/>
            </a:schemeClr>
          </a:solid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a:solidFill>
                  <a:schemeClr val="bg1">
                    <a:lumMod val="65000"/>
                  </a:schemeClr>
                </a:solidFill>
                <a:latin typeface="Arial" charset="0"/>
                <a:cs typeface="+mn-cs"/>
              </a:rPr>
              <a:t>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cxnSp>
        <p:nvCxnSpPr>
          <p:cNvPr id="7" name="Straight Connector 6"/>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0"/>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 Id="rId9" Type="http://schemas.openxmlformats.org/officeDocument/2006/relationships/image" Target="../media/image4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C5DDD-E112-2241-B6A3-9B9122A37BEC}"/>
              </a:ext>
            </a:extLst>
          </p:cNvPr>
          <p:cNvSpPr>
            <a:spLocks noGrp="1"/>
          </p:cNvSpPr>
          <p:nvPr>
            <p:ph type="title"/>
          </p:nvPr>
        </p:nvSpPr>
        <p:spPr>
          <a:xfrm>
            <a:off x="458504" y="2501154"/>
            <a:ext cx="7764215" cy="1220000"/>
          </a:xfrm>
        </p:spPr>
        <p:txBody>
          <a:bodyPr/>
          <a:lstStyle/>
          <a:p>
            <a:r>
              <a:rPr lang="en-US"/>
              <a:t>Reflex </a:t>
            </a:r>
            <a:r>
              <a:rPr lang="en-US" dirty="0"/>
              <a:t>Overview and Architecture</a:t>
            </a:r>
          </a:p>
        </p:txBody>
      </p:sp>
      <p:sp>
        <p:nvSpPr>
          <p:cNvPr id="3" name="Subtitle 2">
            <a:extLst>
              <a:ext uri="{FF2B5EF4-FFF2-40B4-BE49-F238E27FC236}">
                <a16:creationId xmlns:a16="http://schemas.microsoft.com/office/drawing/2014/main" id="{99791382-5372-5242-BD61-778C700E9104}"/>
              </a:ext>
            </a:extLst>
          </p:cNvPr>
          <p:cNvSpPr>
            <a:spLocks noGrp="1"/>
          </p:cNvSpPr>
          <p:nvPr>
            <p:ph type="subTitle" idx="1"/>
          </p:nvPr>
        </p:nvSpPr>
        <p:spPr/>
        <p:txBody>
          <a:bodyPr>
            <a:normAutofit/>
          </a:bodyPr>
          <a:lstStyle/>
          <a:p>
            <a:r>
              <a:rPr lang="en-US" dirty="0"/>
              <a:t>Module 1</a:t>
            </a:r>
          </a:p>
        </p:txBody>
      </p:sp>
    </p:spTree>
    <p:extLst>
      <p:ext uri="{BB962C8B-B14F-4D97-AF65-F5344CB8AC3E}">
        <p14:creationId xmlns:p14="http://schemas.microsoft.com/office/powerpoint/2010/main" val="1828816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48B0B-7520-154E-BCD7-E297AC3AFC3E}"/>
              </a:ext>
            </a:extLst>
          </p:cNvPr>
          <p:cNvSpPr>
            <a:spLocks noGrp="1"/>
          </p:cNvSpPr>
          <p:nvPr>
            <p:ph type="title"/>
          </p:nvPr>
        </p:nvSpPr>
        <p:spPr/>
        <p:txBody>
          <a:bodyPr/>
          <a:lstStyle/>
          <a:p>
            <a:r>
              <a:rPr lang="en-US" dirty="0"/>
              <a:t>Building Big Data Applications</a:t>
            </a:r>
          </a:p>
        </p:txBody>
      </p:sp>
      <p:sp>
        <p:nvSpPr>
          <p:cNvPr id="3" name="Content Placeholder 2">
            <a:extLst>
              <a:ext uri="{FF2B5EF4-FFF2-40B4-BE49-F238E27FC236}">
                <a16:creationId xmlns:a16="http://schemas.microsoft.com/office/drawing/2014/main" id="{6B0A3BC1-D7B2-2448-9AE1-3AFAFEF7FC09}"/>
              </a:ext>
            </a:extLst>
          </p:cNvPr>
          <p:cNvSpPr>
            <a:spLocks noGrp="1"/>
          </p:cNvSpPr>
          <p:nvPr>
            <p:ph idx="1"/>
          </p:nvPr>
        </p:nvSpPr>
        <p:spPr/>
        <p:txBody>
          <a:bodyPr/>
          <a:lstStyle/>
          <a:p>
            <a:r>
              <a:rPr lang="en-US" dirty="0"/>
              <a:t>Challenges</a:t>
            </a:r>
          </a:p>
          <a:p>
            <a:pPr lvl="1"/>
            <a:r>
              <a:rPr lang="en-US" b="1" dirty="0"/>
              <a:t>Lack of Tooling</a:t>
            </a:r>
            <a:r>
              <a:rPr lang="en-US" dirty="0"/>
              <a:t> for </a:t>
            </a:r>
            <a:r>
              <a:rPr lang="en-US" b="1" dirty="0"/>
              <a:t>end-to-end</a:t>
            </a:r>
            <a:r>
              <a:rPr lang="en-US" dirty="0"/>
              <a:t> App development</a:t>
            </a:r>
          </a:p>
          <a:p>
            <a:pPr lvl="1"/>
            <a:r>
              <a:rPr lang="en-US" dirty="0"/>
              <a:t>Lack of Talent</a:t>
            </a:r>
          </a:p>
          <a:p>
            <a:pPr lvl="1"/>
            <a:r>
              <a:rPr lang="en-US" dirty="0"/>
              <a:t>Many ingestion frameworks (</a:t>
            </a:r>
            <a:r>
              <a:rPr lang="en-US" dirty="0" err="1"/>
              <a:t>Talend</a:t>
            </a:r>
            <a:r>
              <a:rPr lang="en-US" dirty="0"/>
              <a:t>, </a:t>
            </a:r>
            <a:r>
              <a:rPr lang="en-US" dirty="0" err="1"/>
              <a:t>Nifi</a:t>
            </a:r>
            <a:r>
              <a:rPr lang="en-US" dirty="0"/>
              <a:t>, Logstash </a:t>
            </a:r>
            <a:r>
              <a:rPr lang="en-US" dirty="0" err="1"/>
              <a:t>etc</a:t>
            </a:r>
            <a:r>
              <a:rPr lang="en-US" dirty="0"/>
              <a:t>)</a:t>
            </a:r>
          </a:p>
          <a:p>
            <a:pPr lvl="1"/>
            <a:r>
              <a:rPr lang="en-US" dirty="0"/>
              <a:t>Many Data processing frameworks(MR, Spark, Spark Streaming </a:t>
            </a:r>
            <a:r>
              <a:rPr lang="en-US" dirty="0" err="1"/>
              <a:t>etc</a:t>
            </a:r>
            <a:r>
              <a:rPr lang="en-US" dirty="0"/>
              <a:t>)</a:t>
            </a:r>
          </a:p>
          <a:p>
            <a:pPr lvl="1"/>
            <a:r>
              <a:rPr lang="en-US" dirty="0"/>
              <a:t>Many Data Models (Key-Value, Columnar, Graph, In-memory </a:t>
            </a:r>
            <a:r>
              <a:rPr lang="en-US" dirty="0" err="1"/>
              <a:t>etc</a:t>
            </a:r>
            <a:r>
              <a:rPr lang="en-US" dirty="0"/>
              <a:t>)</a:t>
            </a:r>
          </a:p>
          <a:p>
            <a:endParaRPr lang="en-US" dirty="0"/>
          </a:p>
          <a:p>
            <a:r>
              <a:rPr lang="en-US" dirty="0"/>
              <a:t>Learnings</a:t>
            </a:r>
          </a:p>
          <a:p>
            <a:pPr lvl="1"/>
            <a:r>
              <a:rPr lang="en-US" dirty="0"/>
              <a:t>One framework is </a:t>
            </a:r>
            <a:r>
              <a:rPr lang="en-US" b="1" dirty="0"/>
              <a:t>not enough</a:t>
            </a:r>
            <a:r>
              <a:rPr lang="en-US" dirty="0"/>
              <a:t>.</a:t>
            </a:r>
          </a:p>
          <a:p>
            <a:pPr lvl="1"/>
            <a:r>
              <a:rPr lang="en-US" b="1" dirty="0"/>
              <a:t>Use the right tool for the job. </a:t>
            </a:r>
          </a:p>
          <a:p>
            <a:pPr lvl="1"/>
            <a:r>
              <a:rPr lang="en-US" b="1" dirty="0"/>
              <a:t>De-couple</a:t>
            </a:r>
            <a:r>
              <a:rPr lang="en-US" dirty="0"/>
              <a:t> pipeline stages</a:t>
            </a:r>
          </a:p>
          <a:p>
            <a:pPr lvl="1"/>
            <a:r>
              <a:rPr lang="en-US" b="1" dirty="0"/>
              <a:t>Think hard</a:t>
            </a:r>
            <a:r>
              <a:rPr lang="en-US" dirty="0"/>
              <a:t> about your data models</a:t>
            </a:r>
          </a:p>
        </p:txBody>
      </p:sp>
    </p:spTree>
    <p:extLst>
      <p:ext uri="{BB962C8B-B14F-4D97-AF65-F5344CB8AC3E}">
        <p14:creationId xmlns:p14="http://schemas.microsoft.com/office/powerpoint/2010/main" val="17210991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05A9C-5427-4F4B-A8B6-397ADE99E75C}"/>
              </a:ext>
            </a:extLst>
          </p:cNvPr>
          <p:cNvSpPr>
            <a:spLocks noGrp="1"/>
          </p:cNvSpPr>
          <p:nvPr>
            <p:ph type="title"/>
          </p:nvPr>
        </p:nvSpPr>
        <p:spPr/>
        <p:txBody>
          <a:bodyPr/>
          <a:lstStyle/>
          <a:p>
            <a:r>
              <a:rPr lang="en-US" dirty="0"/>
              <a:t>Introducing Reflex</a:t>
            </a:r>
          </a:p>
        </p:txBody>
      </p:sp>
      <p:sp>
        <p:nvSpPr>
          <p:cNvPr id="3" name="Subtitle 2">
            <a:extLst>
              <a:ext uri="{FF2B5EF4-FFF2-40B4-BE49-F238E27FC236}">
                <a16:creationId xmlns:a16="http://schemas.microsoft.com/office/drawing/2014/main" id="{2C78E7BE-3215-1643-BDF8-56B4409774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710766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Data Processing Frameworks"/>
          <p:cNvSpPr/>
          <p:nvPr/>
        </p:nvSpPr>
        <p:spPr>
          <a:xfrm>
            <a:off x="2756964" y="2886902"/>
            <a:ext cx="1236632" cy="1003029"/>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Data Processing Frameworks</a:t>
            </a:r>
          </a:p>
        </p:txBody>
      </p:sp>
      <p:sp>
        <p:nvSpPr>
          <p:cNvPr id="123" name="Reflex - A Perspective"/>
          <p:cNvSpPr txBox="1">
            <a:spLocks noGrp="1"/>
          </p:cNvSpPr>
          <p:nvPr>
            <p:ph type="title"/>
          </p:nvPr>
        </p:nvSpPr>
        <p:spPr>
          <a:prstGeom prst="rect">
            <a:avLst/>
          </a:prstGeom>
        </p:spPr>
        <p:txBody>
          <a:bodyPr/>
          <a:lstStyle/>
          <a:p>
            <a:r>
              <a:rPr lang="en-US" sz="2400" b="1" noProof="0" dirty="0"/>
              <a:t>Reflex Building Blocks</a:t>
            </a:r>
            <a:endParaRPr lang="en-US" sz="2800" b="1" noProof="0" dirty="0"/>
          </a:p>
        </p:txBody>
      </p:sp>
      <p:sp>
        <p:nvSpPr>
          <p:cNvPr id="124" name="Ingestion Frameworks"/>
          <p:cNvSpPr/>
          <p:nvPr/>
        </p:nvSpPr>
        <p:spPr>
          <a:xfrm>
            <a:off x="1791223" y="2899347"/>
            <a:ext cx="813164" cy="1003029"/>
          </a:xfrm>
          <a:prstGeom prst="roundRect">
            <a:avLst>
              <a:gd name="adj" fmla="val 32290"/>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Ingestion Frameworks</a:t>
            </a:r>
          </a:p>
        </p:txBody>
      </p:sp>
      <p:sp>
        <p:nvSpPr>
          <p:cNvPr id="125" name="Ingestion Service"/>
          <p:cNvSpPr/>
          <p:nvPr/>
        </p:nvSpPr>
        <p:spPr>
          <a:xfrm>
            <a:off x="1900910" y="2962958"/>
            <a:ext cx="565210"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Ingestion Service</a:t>
            </a:r>
          </a:p>
        </p:txBody>
      </p:sp>
      <p:sp>
        <p:nvSpPr>
          <p:cNvPr id="126" name="CDAP+"/>
          <p:cNvSpPr/>
          <p:nvPr/>
        </p:nvSpPr>
        <p:spPr>
          <a:xfrm>
            <a:off x="3480944" y="3241767"/>
            <a:ext cx="44961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CDAP+</a:t>
            </a:r>
          </a:p>
        </p:txBody>
      </p:sp>
      <p:sp>
        <p:nvSpPr>
          <p:cNvPr id="127" name="Interactive Execution"/>
          <p:cNvSpPr/>
          <p:nvPr/>
        </p:nvSpPr>
        <p:spPr>
          <a:xfrm>
            <a:off x="2827281" y="3244144"/>
            <a:ext cx="62496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Interactive Execution</a:t>
            </a:r>
          </a:p>
        </p:txBody>
      </p:sp>
      <p:sp>
        <p:nvSpPr>
          <p:cNvPr id="128" name="Analytics Engine"/>
          <p:cNvSpPr/>
          <p:nvPr/>
        </p:nvSpPr>
        <p:spPr>
          <a:xfrm>
            <a:off x="4156399" y="2875303"/>
            <a:ext cx="2116455" cy="1003029"/>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Analytics Engine</a:t>
            </a:r>
            <a:r>
              <a:rPr lang="en-US" sz="800" dirty="0">
                <a:latin typeface="Helvetica"/>
                <a:cs typeface="Helvetica"/>
              </a:rPr>
              <a:t> **</a:t>
            </a:r>
            <a:endParaRPr sz="800" dirty="0">
              <a:latin typeface="Helvetica"/>
              <a:cs typeface="Helvetica"/>
            </a:endParaRPr>
          </a:p>
        </p:txBody>
      </p:sp>
      <p:sp>
        <p:nvSpPr>
          <p:cNvPr id="129" name="Feature Engineering"/>
          <p:cNvSpPr/>
          <p:nvPr/>
        </p:nvSpPr>
        <p:spPr>
          <a:xfrm>
            <a:off x="4250320" y="3001165"/>
            <a:ext cx="636566"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Feature Engineering</a:t>
            </a:r>
          </a:p>
        </p:txBody>
      </p:sp>
      <p:sp>
        <p:nvSpPr>
          <p:cNvPr id="130" name="Model Management"/>
          <p:cNvSpPr/>
          <p:nvPr/>
        </p:nvSpPr>
        <p:spPr>
          <a:xfrm>
            <a:off x="4916856" y="3010959"/>
            <a:ext cx="694590"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Management</a:t>
            </a:r>
          </a:p>
        </p:txBody>
      </p:sp>
      <p:sp>
        <p:nvSpPr>
          <p:cNvPr id="131" name="Model Selection"/>
          <p:cNvSpPr/>
          <p:nvPr/>
        </p:nvSpPr>
        <p:spPr>
          <a:xfrm>
            <a:off x="5636977" y="3005390"/>
            <a:ext cx="575513"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Selection</a:t>
            </a:r>
          </a:p>
        </p:txBody>
      </p:sp>
      <p:sp>
        <p:nvSpPr>
          <p:cNvPr id="132" name="Model Deployment"/>
          <p:cNvSpPr/>
          <p:nvPr/>
        </p:nvSpPr>
        <p:spPr>
          <a:xfrm>
            <a:off x="4388748" y="3300054"/>
            <a:ext cx="72398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Deployment</a:t>
            </a:r>
          </a:p>
        </p:txBody>
      </p:sp>
      <p:sp>
        <p:nvSpPr>
          <p:cNvPr id="133" name="ML Automation"/>
          <p:cNvSpPr/>
          <p:nvPr/>
        </p:nvSpPr>
        <p:spPr>
          <a:xfrm>
            <a:off x="5230988" y="3296787"/>
            <a:ext cx="72398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ML Automation</a:t>
            </a:r>
          </a:p>
        </p:txBody>
      </p:sp>
      <p:sp>
        <p:nvSpPr>
          <p:cNvPr id="134" name="User Interface Frameworks"/>
          <p:cNvSpPr/>
          <p:nvPr/>
        </p:nvSpPr>
        <p:spPr>
          <a:xfrm>
            <a:off x="6400775" y="2881860"/>
            <a:ext cx="858892" cy="1003029"/>
          </a:xfrm>
          <a:prstGeom prst="roundRect">
            <a:avLst>
              <a:gd name="adj" fmla="val 2850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User Interface Frameworks</a:t>
            </a:r>
          </a:p>
        </p:txBody>
      </p:sp>
      <p:sp>
        <p:nvSpPr>
          <p:cNvPr id="135" name="Kibana+"/>
          <p:cNvSpPr/>
          <p:nvPr/>
        </p:nvSpPr>
        <p:spPr>
          <a:xfrm>
            <a:off x="6560440" y="2965365"/>
            <a:ext cx="575513" cy="20891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UI Toolkit</a:t>
            </a:r>
            <a:endParaRPr sz="800" dirty="0">
              <a:latin typeface="Helvetica"/>
              <a:cs typeface="Helvetica"/>
            </a:endParaRPr>
          </a:p>
        </p:txBody>
      </p:sp>
      <p:sp>
        <p:nvSpPr>
          <p:cNvPr id="136" name="RGE"/>
          <p:cNvSpPr/>
          <p:nvPr/>
        </p:nvSpPr>
        <p:spPr>
          <a:xfrm>
            <a:off x="6560440" y="3277900"/>
            <a:ext cx="575513" cy="20891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Superset+ **</a:t>
            </a:r>
            <a:endParaRPr sz="800" dirty="0">
              <a:latin typeface="Helvetica"/>
              <a:cs typeface="Helvetica"/>
            </a:endParaRPr>
          </a:p>
        </p:txBody>
      </p:sp>
      <p:sp>
        <p:nvSpPr>
          <p:cNvPr id="146" name="Ingestion Plugins"/>
          <p:cNvSpPr/>
          <p:nvPr/>
        </p:nvSpPr>
        <p:spPr>
          <a:xfrm>
            <a:off x="1791223" y="1650695"/>
            <a:ext cx="813164" cy="1196900"/>
          </a:xfrm>
          <a:prstGeom prst="roundRect">
            <a:avLst>
              <a:gd name="adj" fmla="val 32290"/>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Ingestion Plugins</a:t>
            </a:r>
          </a:p>
        </p:txBody>
      </p:sp>
      <p:sp>
        <p:nvSpPr>
          <p:cNvPr id="147" name="Parsers"/>
          <p:cNvSpPr/>
          <p:nvPr/>
        </p:nvSpPr>
        <p:spPr>
          <a:xfrm>
            <a:off x="1900910" y="1858617"/>
            <a:ext cx="565210" cy="27335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Parsers</a:t>
            </a:r>
          </a:p>
        </p:txBody>
      </p:sp>
      <p:sp>
        <p:nvSpPr>
          <p:cNvPr id="148" name="Adaptors"/>
          <p:cNvSpPr/>
          <p:nvPr/>
        </p:nvSpPr>
        <p:spPr>
          <a:xfrm>
            <a:off x="1900910" y="2170406"/>
            <a:ext cx="565210" cy="31035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Adaptors</a:t>
            </a:r>
          </a:p>
        </p:txBody>
      </p:sp>
      <p:sp>
        <p:nvSpPr>
          <p:cNvPr id="149" name="Data Processing Plugins"/>
          <p:cNvSpPr/>
          <p:nvPr/>
        </p:nvSpPr>
        <p:spPr>
          <a:xfrm>
            <a:off x="2770086" y="1650695"/>
            <a:ext cx="1223509" cy="1186861"/>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Data Processing Plugins</a:t>
            </a:r>
          </a:p>
        </p:txBody>
      </p:sp>
      <p:sp>
        <p:nvSpPr>
          <p:cNvPr id="150" name="Graph"/>
          <p:cNvSpPr/>
          <p:nvPr/>
        </p:nvSpPr>
        <p:spPr>
          <a:xfrm>
            <a:off x="2848778" y="1851814"/>
            <a:ext cx="48311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Graph</a:t>
            </a:r>
          </a:p>
        </p:txBody>
      </p:sp>
      <p:sp>
        <p:nvSpPr>
          <p:cNvPr id="151" name="Collector"/>
          <p:cNvSpPr/>
          <p:nvPr/>
        </p:nvSpPr>
        <p:spPr>
          <a:xfrm>
            <a:off x="1900910" y="3255400"/>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Collector</a:t>
            </a:r>
          </a:p>
        </p:txBody>
      </p:sp>
      <p:sp>
        <p:nvSpPr>
          <p:cNvPr id="152" name="Search"/>
          <p:cNvSpPr/>
          <p:nvPr/>
        </p:nvSpPr>
        <p:spPr>
          <a:xfrm>
            <a:off x="2848778" y="2163603"/>
            <a:ext cx="48311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solidFill>
                  <a:schemeClr val="tx1"/>
                </a:solidFill>
                <a:latin typeface="Helvetica"/>
                <a:cs typeface="Helvetica"/>
              </a:rPr>
              <a:t>Search</a:t>
            </a:r>
          </a:p>
        </p:txBody>
      </p:sp>
      <p:sp>
        <p:nvSpPr>
          <p:cNvPr id="153" name="Rules Engine"/>
          <p:cNvSpPr/>
          <p:nvPr/>
        </p:nvSpPr>
        <p:spPr>
          <a:xfrm>
            <a:off x="3391197" y="1851814"/>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solidFill>
                  <a:schemeClr val="tx1"/>
                </a:solidFill>
                <a:latin typeface="Helvetica"/>
                <a:cs typeface="Helvetica"/>
              </a:rPr>
              <a:t>Rules Engine</a:t>
            </a:r>
            <a:r>
              <a:rPr lang="en-US" sz="800" dirty="0">
                <a:solidFill>
                  <a:schemeClr val="tx1"/>
                </a:solidFill>
                <a:latin typeface="Helvetica"/>
                <a:cs typeface="Helvetica"/>
              </a:rPr>
              <a:t> **</a:t>
            </a:r>
            <a:endParaRPr sz="800" dirty="0">
              <a:solidFill>
                <a:schemeClr val="tx1"/>
              </a:solidFill>
              <a:latin typeface="Helvetica"/>
              <a:cs typeface="Helvetica"/>
            </a:endParaRPr>
          </a:p>
        </p:txBody>
      </p:sp>
      <p:sp>
        <p:nvSpPr>
          <p:cNvPr id="154" name="Source/Sink"/>
          <p:cNvSpPr/>
          <p:nvPr/>
        </p:nvSpPr>
        <p:spPr>
          <a:xfrm>
            <a:off x="3391197" y="2163603"/>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Source/</a:t>
            </a:r>
            <a:endParaRPr lang="en-US" sz="800" dirty="0">
              <a:latin typeface="Helvetica"/>
              <a:cs typeface="Helvetica"/>
            </a:endParaRPr>
          </a:p>
          <a:p>
            <a:pPr algn="ctr"/>
            <a:r>
              <a:rPr sz="800" dirty="0">
                <a:latin typeface="Helvetica"/>
                <a:cs typeface="Helvetica"/>
              </a:rPr>
              <a:t>Sink</a:t>
            </a:r>
          </a:p>
        </p:txBody>
      </p:sp>
      <p:sp>
        <p:nvSpPr>
          <p:cNvPr id="155" name="Analytics Plugins"/>
          <p:cNvSpPr/>
          <p:nvPr/>
        </p:nvSpPr>
        <p:spPr>
          <a:xfrm>
            <a:off x="4156400" y="1640656"/>
            <a:ext cx="2116454" cy="1193494"/>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Analytics Plugins</a:t>
            </a:r>
          </a:p>
        </p:txBody>
      </p:sp>
      <p:sp>
        <p:nvSpPr>
          <p:cNvPr id="156" name="User Interface Plugins"/>
          <p:cNvSpPr/>
          <p:nvPr/>
        </p:nvSpPr>
        <p:spPr>
          <a:xfrm>
            <a:off x="6400775" y="1640656"/>
            <a:ext cx="859091" cy="1194805"/>
          </a:xfrm>
          <a:prstGeom prst="roundRect">
            <a:avLst>
              <a:gd name="adj" fmla="val 2850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User Interface Plugins</a:t>
            </a:r>
          </a:p>
        </p:txBody>
      </p:sp>
      <p:sp>
        <p:nvSpPr>
          <p:cNvPr id="157" name="Components"/>
          <p:cNvSpPr/>
          <p:nvPr/>
        </p:nvSpPr>
        <p:spPr>
          <a:xfrm>
            <a:off x="6480151" y="2021783"/>
            <a:ext cx="74349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Components</a:t>
            </a:r>
          </a:p>
        </p:txBody>
      </p:sp>
      <p:sp>
        <p:nvSpPr>
          <p:cNvPr id="161" name="Feature Primitives"/>
          <p:cNvSpPr/>
          <p:nvPr/>
        </p:nvSpPr>
        <p:spPr>
          <a:xfrm>
            <a:off x="4466135" y="2056190"/>
            <a:ext cx="677328"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Feature Primitives</a:t>
            </a:r>
          </a:p>
        </p:txBody>
      </p:sp>
      <p:sp>
        <p:nvSpPr>
          <p:cNvPr id="162" name="ML Plugins"/>
          <p:cNvSpPr/>
          <p:nvPr/>
        </p:nvSpPr>
        <p:spPr>
          <a:xfrm>
            <a:off x="5230988" y="2056190"/>
            <a:ext cx="677328"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ML Plugins</a:t>
            </a:r>
          </a:p>
        </p:txBody>
      </p:sp>
      <p:sp>
        <p:nvSpPr>
          <p:cNvPr id="166" name="App1"/>
          <p:cNvSpPr/>
          <p:nvPr/>
        </p:nvSpPr>
        <p:spPr>
          <a:xfrm>
            <a:off x="1791223" y="576074"/>
            <a:ext cx="5488701" cy="290908"/>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App1</a:t>
            </a:r>
          </a:p>
        </p:txBody>
      </p:sp>
      <p:sp>
        <p:nvSpPr>
          <p:cNvPr id="167" name="App2"/>
          <p:cNvSpPr/>
          <p:nvPr/>
        </p:nvSpPr>
        <p:spPr>
          <a:xfrm>
            <a:off x="1791223" y="917222"/>
            <a:ext cx="5488701" cy="290907"/>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App2</a:t>
            </a:r>
          </a:p>
        </p:txBody>
      </p:sp>
      <p:sp>
        <p:nvSpPr>
          <p:cNvPr id="168" name="AppN"/>
          <p:cNvSpPr/>
          <p:nvPr/>
        </p:nvSpPr>
        <p:spPr>
          <a:xfrm>
            <a:off x="1789354" y="1258370"/>
            <a:ext cx="5488702" cy="290907"/>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AppN</a:t>
            </a:r>
          </a:p>
        </p:txBody>
      </p:sp>
      <p:sp>
        <p:nvSpPr>
          <p:cNvPr id="169" name="Dev Ops"/>
          <p:cNvSpPr/>
          <p:nvPr/>
        </p:nvSpPr>
        <p:spPr>
          <a:xfrm>
            <a:off x="7440841" y="566704"/>
            <a:ext cx="749749" cy="4278392"/>
          </a:xfrm>
          <a:prstGeom prst="roundRect">
            <a:avLst>
              <a:gd name="adj" fmla="val 27841"/>
            </a:avLst>
          </a:prstGeom>
          <a:solidFill>
            <a:schemeClr val="accent6">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400" b="0">
                <a:latin typeface="+mn-lt"/>
                <a:ea typeface="+mn-ea"/>
                <a:cs typeface="+mn-cs"/>
                <a:sym typeface="Helvetica Neue Medium"/>
              </a:defRPr>
            </a:lvl1pPr>
          </a:lstStyle>
          <a:p>
            <a:pPr algn="ctr"/>
            <a:r>
              <a:rPr sz="600"/>
              <a:t>Dev Ops</a:t>
            </a:r>
          </a:p>
        </p:txBody>
      </p:sp>
      <p:sp>
        <p:nvSpPr>
          <p:cNvPr id="170" name="Continuous Integration"/>
          <p:cNvSpPr/>
          <p:nvPr/>
        </p:nvSpPr>
        <p:spPr>
          <a:xfrm>
            <a:off x="7497571" y="1765733"/>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Continuous Integration</a:t>
            </a:r>
          </a:p>
        </p:txBody>
      </p:sp>
      <p:sp>
        <p:nvSpPr>
          <p:cNvPr id="171" name="Continuous Deployment"/>
          <p:cNvSpPr/>
          <p:nvPr/>
        </p:nvSpPr>
        <p:spPr>
          <a:xfrm>
            <a:off x="7497945" y="2108089"/>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Continuous </a:t>
            </a:r>
            <a:r>
              <a:rPr sz="700" dirty="0">
                <a:latin typeface="Helvetica"/>
                <a:cs typeface="Helvetica"/>
              </a:rPr>
              <a:t>Deployment</a:t>
            </a:r>
            <a:r>
              <a:rPr lang="en-US" sz="700" dirty="0">
                <a:latin typeface="Helvetica"/>
                <a:cs typeface="Helvetica"/>
              </a:rPr>
              <a:t>**</a:t>
            </a:r>
            <a:endParaRPr sz="800" dirty="0">
              <a:latin typeface="Helvetica"/>
              <a:cs typeface="Helvetica"/>
            </a:endParaRPr>
          </a:p>
        </p:txBody>
      </p:sp>
      <p:sp>
        <p:nvSpPr>
          <p:cNvPr id="172" name="Test Automation"/>
          <p:cNvSpPr/>
          <p:nvPr/>
        </p:nvSpPr>
        <p:spPr>
          <a:xfrm>
            <a:off x="7497571" y="2450447"/>
            <a:ext cx="654592"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Test Automation</a:t>
            </a:r>
          </a:p>
        </p:txBody>
      </p:sp>
      <p:sp>
        <p:nvSpPr>
          <p:cNvPr id="175" name="IB Mgmt"/>
          <p:cNvSpPr/>
          <p:nvPr/>
        </p:nvSpPr>
        <p:spPr>
          <a:xfrm>
            <a:off x="3480945" y="2949479"/>
            <a:ext cx="44961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IB Mgmt</a:t>
            </a:r>
          </a:p>
        </p:txBody>
      </p:sp>
      <p:sp>
        <p:nvSpPr>
          <p:cNvPr id="176" name="OAM"/>
          <p:cNvSpPr/>
          <p:nvPr/>
        </p:nvSpPr>
        <p:spPr>
          <a:xfrm>
            <a:off x="7497571" y="2782051"/>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OAM</a:t>
            </a:r>
          </a:p>
        </p:txBody>
      </p:sp>
      <p:sp>
        <p:nvSpPr>
          <p:cNvPr id="177" name="Data Export Service"/>
          <p:cNvSpPr/>
          <p:nvPr/>
        </p:nvSpPr>
        <p:spPr>
          <a:xfrm>
            <a:off x="2820074" y="2950513"/>
            <a:ext cx="632167"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Data </a:t>
            </a:r>
            <a:r>
              <a:rPr lang="en-US" sz="800" dirty="0" err="1">
                <a:latin typeface="Helvetica"/>
                <a:cs typeface="Helvetica"/>
              </a:rPr>
              <a:t>Mgmt</a:t>
            </a:r>
            <a:r>
              <a:rPr sz="800" dirty="0">
                <a:latin typeface="Helvetica"/>
                <a:cs typeface="Helvetica"/>
              </a:rPr>
              <a:t> Service</a:t>
            </a:r>
            <a:r>
              <a:rPr lang="en-US" sz="800" dirty="0">
                <a:latin typeface="Helvetica"/>
                <a:cs typeface="Helvetica"/>
              </a:rPr>
              <a:t> **</a:t>
            </a:r>
            <a:endParaRPr sz="800" dirty="0">
              <a:latin typeface="Helvetica"/>
              <a:cs typeface="Helvetica"/>
            </a:endParaRPr>
          </a:p>
        </p:txBody>
      </p:sp>
      <p:sp>
        <p:nvSpPr>
          <p:cNvPr id="62" name="Security Frameworks"/>
          <p:cNvSpPr/>
          <p:nvPr/>
        </p:nvSpPr>
        <p:spPr>
          <a:xfrm>
            <a:off x="747430" y="540359"/>
            <a:ext cx="883561" cy="4304737"/>
          </a:xfrm>
          <a:prstGeom prst="roundRect">
            <a:avLst>
              <a:gd name="adj" fmla="val 2784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Security</a:t>
            </a:r>
          </a:p>
        </p:txBody>
      </p:sp>
      <p:sp>
        <p:nvSpPr>
          <p:cNvPr id="65" name="Security Audits"/>
          <p:cNvSpPr/>
          <p:nvPr/>
        </p:nvSpPr>
        <p:spPr>
          <a:xfrm>
            <a:off x="788250" y="1765733"/>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Authentication</a:t>
            </a:r>
            <a:endParaRPr sz="800" dirty="0">
              <a:latin typeface="Helvetica"/>
              <a:cs typeface="Helvetica"/>
            </a:endParaRPr>
          </a:p>
        </p:txBody>
      </p:sp>
      <p:sp>
        <p:nvSpPr>
          <p:cNvPr id="66" name="Security Audits"/>
          <p:cNvSpPr/>
          <p:nvPr/>
        </p:nvSpPr>
        <p:spPr>
          <a:xfrm>
            <a:off x="788250" y="2107085"/>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Authorization</a:t>
            </a:r>
            <a:endParaRPr sz="800" dirty="0">
              <a:latin typeface="Helvetica"/>
              <a:cs typeface="Helvetica"/>
            </a:endParaRPr>
          </a:p>
        </p:txBody>
      </p:sp>
      <p:sp>
        <p:nvSpPr>
          <p:cNvPr id="67" name="Security Audits"/>
          <p:cNvSpPr/>
          <p:nvPr/>
        </p:nvSpPr>
        <p:spPr>
          <a:xfrm>
            <a:off x="788250" y="2465666"/>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Encryption **</a:t>
            </a:r>
            <a:endParaRPr sz="800" dirty="0">
              <a:latin typeface="Helvetica"/>
              <a:cs typeface="Helvetica"/>
            </a:endParaRPr>
          </a:p>
        </p:txBody>
      </p:sp>
      <p:sp>
        <p:nvSpPr>
          <p:cNvPr id="68" name="Vormetric"/>
          <p:cNvSpPr/>
          <p:nvPr/>
        </p:nvSpPr>
        <p:spPr>
          <a:xfrm>
            <a:off x="788250" y="2835461"/>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Key Management **</a:t>
            </a:r>
            <a:endParaRPr sz="800" dirty="0">
              <a:latin typeface="Helvetica"/>
              <a:cs typeface="Helvetica"/>
            </a:endParaRPr>
          </a:p>
        </p:txBody>
      </p:sp>
      <p:sp>
        <p:nvSpPr>
          <p:cNvPr id="69" name="Security Audits"/>
          <p:cNvSpPr/>
          <p:nvPr/>
        </p:nvSpPr>
        <p:spPr>
          <a:xfrm>
            <a:off x="788250" y="3176168"/>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Audit Logs</a:t>
            </a:r>
            <a:endParaRPr sz="800" dirty="0">
              <a:latin typeface="Helvetica"/>
              <a:cs typeface="Helvetica"/>
            </a:endParaRPr>
          </a:p>
        </p:txBody>
      </p:sp>
      <p:pic>
        <p:nvPicPr>
          <p:cNvPr id="59" name="Picture 58">
            <a:extLst>
              <a:ext uri="{FF2B5EF4-FFF2-40B4-BE49-F238E27FC236}">
                <a16:creationId xmlns:a16="http://schemas.microsoft.com/office/drawing/2014/main" id="{28364FC7-9085-5143-A1F3-5A1E55AF672A}"/>
              </a:ext>
            </a:extLst>
          </p:cNvPr>
          <p:cNvPicPr>
            <a:picLocks noChangeAspect="1"/>
          </p:cNvPicPr>
          <p:nvPr/>
        </p:nvPicPr>
        <p:blipFill>
          <a:blip r:embed="rId3"/>
          <a:stretch>
            <a:fillRect/>
          </a:stretch>
        </p:blipFill>
        <p:spPr>
          <a:xfrm>
            <a:off x="1791223" y="3946210"/>
            <a:ext cx="5468643" cy="898886"/>
          </a:xfrm>
          <a:prstGeom prst="rect">
            <a:avLst/>
          </a:prstGeom>
        </p:spPr>
      </p:pic>
      <p:sp>
        <p:nvSpPr>
          <p:cNvPr id="60" name="OAM">
            <a:extLst>
              <a:ext uri="{FF2B5EF4-FFF2-40B4-BE49-F238E27FC236}">
                <a16:creationId xmlns:a16="http://schemas.microsoft.com/office/drawing/2014/main" id="{9E47D91F-27D9-5349-A266-33574A0D9A8A}"/>
              </a:ext>
            </a:extLst>
          </p:cNvPr>
          <p:cNvSpPr/>
          <p:nvPr/>
        </p:nvSpPr>
        <p:spPr>
          <a:xfrm>
            <a:off x="7494028" y="3109097"/>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Provisioner</a:t>
            </a:r>
            <a:endParaRPr sz="800" dirty="0">
              <a:latin typeface="Helvetica"/>
              <a:cs typeface="Helvetica"/>
            </a:endParaRPr>
          </a:p>
        </p:txBody>
      </p:sp>
      <p:sp>
        <p:nvSpPr>
          <p:cNvPr id="3" name="TextBox 2">
            <a:extLst>
              <a:ext uri="{FF2B5EF4-FFF2-40B4-BE49-F238E27FC236}">
                <a16:creationId xmlns:a16="http://schemas.microsoft.com/office/drawing/2014/main" id="{11AC08CC-1F14-1B41-8927-554CC5343DF0}"/>
              </a:ext>
            </a:extLst>
          </p:cNvPr>
          <p:cNvSpPr txBox="1"/>
          <p:nvPr/>
        </p:nvSpPr>
        <p:spPr>
          <a:xfrm>
            <a:off x="5636977" y="4845096"/>
            <a:ext cx="2178802" cy="246221"/>
          </a:xfrm>
          <a:prstGeom prst="rect">
            <a:avLst/>
          </a:prstGeom>
          <a:noFill/>
        </p:spPr>
        <p:txBody>
          <a:bodyPr wrap="none" rtlCol="0">
            <a:spAutoFit/>
          </a:bodyPr>
          <a:lstStyle/>
          <a:p>
            <a:r>
              <a:rPr lang="en-US" sz="1000" dirty="0"/>
              <a:t>** Currently under development</a:t>
            </a:r>
          </a:p>
        </p:txBody>
      </p:sp>
      <p:pic>
        <p:nvPicPr>
          <p:cNvPr id="2" name="Picture 1">
            <a:extLst>
              <a:ext uri="{FF2B5EF4-FFF2-40B4-BE49-F238E27FC236}">
                <a16:creationId xmlns:a16="http://schemas.microsoft.com/office/drawing/2014/main" id="{E5252440-5507-814C-9B85-4F570AE343E6}"/>
              </a:ext>
            </a:extLst>
          </p:cNvPr>
          <p:cNvPicPr>
            <a:picLocks noChangeAspect="1"/>
          </p:cNvPicPr>
          <p:nvPr/>
        </p:nvPicPr>
        <p:blipFill>
          <a:blip r:embed="rId4"/>
          <a:stretch>
            <a:fillRect/>
          </a:stretch>
        </p:blipFill>
        <p:spPr>
          <a:xfrm>
            <a:off x="4825963" y="4093669"/>
            <a:ext cx="525461" cy="225197"/>
          </a:xfrm>
          <a:prstGeom prst="rect">
            <a:avLst/>
          </a:prstGeom>
        </p:spPr>
      </p:pic>
    </p:spTree>
    <p:extLst>
      <p:ext uri="{BB962C8B-B14F-4D97-AF65-F5344CB8AC3E}">
        <p14:creationId xmlns:p14="http://schemas.microsoft.com/office/powerpoint/2010/main" val="1158591751"/>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62DF-8920-D043-B125-785F075A70B6}"/>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F46B3C56-3139-1546-89D1-42B193EE329E}"/>
              </a:ext>
            </a:extLst>
          </p:cNvPr>
          <p:cNvSpPr>
            <a:spLocks noGrp="1"/>
          </p:cNvSpPr>
          <p:nvPr>
            <p:ph idx="1"/>
          </p:nvPr>
        </p:nvSpPr>
        <p:spPr>
          <a:xfrm>
            <a:off x="272667" y="705679"/>
            <a:ext cx="8525893" cy="3995530"/>
          </a:xfrm>
        </p:spPr>
        <p:txBody>
          <a:bodyPr/>
          <a:lstStyle/>
          <a:p>
            <a:r>
              <a:rPr lang="en-US" sz="1400" dirty="0"/>
              <a:t>Ingestion Framework selection may be based on:</a:t>
            </a:r>
          </a:p>
          <a:p>
            <a:pPr lvl="1"/>
            <a:r>
              <a:rPr lang="en-US" sz="1300" dirty="0"/>
              <a:t>Connectors</a:t>
            </a:r>
          </a:p>
          <a:p>
            <a:pPr lvl="1"/>
            <a:r>
              <a:rPr lang="en-US" sz="1300" dirty="0"/>
              <a:t>Parsers</a:t>
            </a:r>
          </a:p>
          <a:p>
            <a:pPr lvl="1"/>
            <a:r>
              <a:rPr lang="en-US" sz="1300" dirty="0"/>
              <a:t>UI Support</a:t>
            </a:r>
          </a:p>
          <a:p>
            <a:pPr lvl="1"/>
            <a:r>
              <a:rPr lang="en-US" sz="1300" dirty="0"/>
              <a:t>Pull/Push Model</a:t>
            </a:r>
          </a:p>
          <a:p>
            <a:pPr lvl="1"/>
            <a:r>
              <a:rPr lang="en-US" sz="1300" dirty="0"/>
              <a:t>Data formats</a:t>
            </a:r>
          </a:p>
          <a:p>
            <a:pPr lvl="1"/>
            <a:r>
              <a:rPr lang="en-US" sz="1300" dirty="0"/>
              <a:t>Data provenance capabilities</a:t>
            </a:r>
          </a:p>
          <a:p>
            <a:pPr lvl="1"/>
            <a:r>
              <a:rPr lang="en-US" sz="1300" dirty="0"/>
              <a:t>Transformation/Processing capabilities</a:t>
            </a:r>
          </a:p>
          <a:p>
            <a:pPr lvl="1"/>
            <a:r>
              <a:rPr lang="en-US" sz="1300" dirty="0"/>
              <a:t>Batch/Realtime</a:t>
            </a:r>
          </a:p>
          <a:p>
            <a:r>
              <a:rPr lang="en-US" sz="1400" dirty="0"/>
              <a:t>No single framework handles all requirements efficiently.</a:t>
            </a:r>
          </a:p>
          <a:p>
            <a:r>
              <a:rPr lang="en-US" sz="1400" b="1" dirty="0"/>
              <a:t>So</a:t>
            </a:r>
            <a:r>
              <a:rPr lang="en-US" sz="1400" dirty="0"/>
              <a:t>, Reflex offers versatile ingestion service to simplify data ingestion by encapsulating the complexity around multiple frameworks and use cases.</a:t>
            </a:r>
          </a:p>
        </p:txBody>
      </p:sp>
    </p:spTree>
    <p:extLst>
      <p:ext uri="{BB962C8B-B14F-4D97-AF65-F5344CB8AC3E}">
        <p14:creationId xmlns:p14="http://schemas.microsoft.com/office/powerpoint/2010/main" val="461863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 name="Ingestion"/>
          <p:cNvSpPr txBox="1">
            <a:spLocks noGrp="1"/>
          </p:cNvSpPr>
          <p:nvPr>
            <p:ph type="title"/>
          </p:nvPr>
        </p:nvSpPr>
        <p:spPr>
          <a:xfrm>
            <a:off x="128925" y="134367"/>
            <a:ext cx="3430879" cy="663948"/>
          </a:xfrm>
          <a:prstGeom prst="rect">
            <a:avLst/>
          </a:prstGeom>
        </p:spPr>
        <p:txBody>
          <a:bodyPr/>
          <a:lstStyle/>
          <a:p>
            <a:r>
              <a:rPr lang="en-US" sz="2400" b="1" noProof="0" dirty="0"/>
              <a:t>Ingestion </a:t>
            </a:r>
            <a:r>
              <a:rPr lang="en-US" sz="2400" b="1" dirty="0"/>
              <a:t>Service</a:t>
            </a:r>
            <a:endParaRPr lang="en-US" sz="2400" b="1" noProof="0" dirty="0"/>
          </a:p>
        </p:txBody>
      </p:sp>
      <p:sp>
        <p:nvSpPr>
          <p:cNvPr id="193" name="Optimised collection of high velocity data for low hardware footprint…"/>
          <p:cNvSpPr txBox="1">
            <a:spLocks noGrp="1"/>
          </p:cNvSpPr>
          <p:nvPr>
            <p:ph type="body" sz="half" idx="1"/>
          </p:nvPr>
        </p:nvSpPr>
        <p:spPr>
          <a:xfrm>
            <a:off x="232476" y="870233"/>
            <a:ext cx="3936568" cy="3824875"/>
          </a:xfrm>
          <a:prstGeom prst="rect">
            <a:avLst/>
          </a:prstGeom>
        </p:spPr>
        <p:txBody>
          <a:bodyPr>
            <a:normAutofit/>
          </a:bodyPr>
          <a:lstStyle/>
          <a:p>
            <a:pPr marL="177800" indent="0">
              <a:lnSpc>
                <a:spcPct val="120000"/>
              </a:lnSpc>
              <a:spcBef>
                <a:spcPts val="500"/>
              </a:spcBef>
              <a:spcAft>
                <a:spcPts val="500"/>
              </a:spcAft>
              <a:buNone/>
            </a:pPr>
            <a:r>
              <a:rPr lang="en-US" sz="1000" b="0" dirty="0">
                <a:solidFill>
                  <a:schemeClr val="tx1"/>
                </a:solidFill>
              </a:rPr>
              <a:t>Extend reach to data sources:</a:t>
            </a:r>
          </a:p>
          <a:p>
            <a:pPr>
              <a:lnSpc>
                <a:spcPct val="120000"/>
              </a:lnSpc>
              <a:spcBef>
                <a:spcPts val="500"/>
              </a:spcBef>
              <a:spcAft>
                <a:spcPts val="500"/>
              </a:spcAft>
            </a:pPr>
            <a:r>
              <a:rPr lang="en-US" sz="1000" b="0" noProof="0" dirty="0">
                <a:solidFill>
                  <a:schemeClr val="tx1"/>
                </a:solidFill>
              </a:rPr>
              <a:t>Optimized collection of high velocity data with low hardware footprint</a:t>
            </a:r>
          </a:p>
          <a:p>
            <a:pPr>
              <a:lnSpc>
                <a:spcPct val="120000"/>
              </a:lnSpc>
              <a:spcBef>
                <a:spcPts val="500"/>
              </a:spcBef>
              <a:spcAft>
                <a:spcPts val="500"/>
              </a:spcAft>
            </a:pPr>
            <a:r>
              <a:rPr lang="en-US" sz="1000" b="0" dirty="0">
                <a:solidFill>
                  <a:schemeClr val="tx1"/>
                </a:solidFill>
              </a:rPr>
              <a:t>No single ingestion framework is best-fit for all types of data. Reflex ingestion service hides the variations from user</a:t>
            </a:r>
            <a:endParaRPr lang="en-US" sz="1000" b="0" noProof="0" dirty="0">
              <a:solidFill>
                <a:schemeClr val="tx1"/>
              </a:solidFill>
            </a:endParaRPr>
          </a:p>
          <a:p>
            <a:pPr marL="177800" indent="0">
              <a:lnSpc>
                <a:spcPct val="120000"/>
              </a:lnSpc>
              <a:spcBef>
                <a:spcPts val="500"/>
              </a:spcBef>
              <a:spcAft>
                <a:spcPts val="500"/>
              </a:spcAft>
              <a:buNone/>
            </a:pPr>
            <a:r>
              <a:rPr lang="en-US" sz="1000" b="0" dirty="0">
                <a:solidFill>
                  <a:schemeClr val="tx1"/>
                </a:solidFill>
              </a:rPr>
              <a:t>Never lose data</a:t>
            </a:r>
          </a:p>
          <a:p>
            <a:pPr>
              <a:lnSpc>
                <a:spcPct val="120000"/>
              </a:lnSpc>
              <a:spcBef>
                <a:spcPts val="500"/>
              </a:spcBef>
              <a:spcAft>
                <a:spcPts val="500"/>
              </a:spcAft>
            </a:pPr>
            <a:r>
              <a:rPr lang="en-US" sz="1000" b="0" dirty="0">
                <a:solidFill>
                  <a:schemeClr val="tx1"/>
                </a:solidFill>
              </a:rPr>
              <a:t>Pre-formed data ingestion pipelines designed for data resiliency</a:t>
            </a:r>
          </a:p>
          <a:p>
            <a:pPr>
              <a:lnSpc>
                <a:spcPct val="120000"/>
              </a:lnSpc>
              <a:spcBef>
                <a:spcPts val="500"/>
              </a:spcBef>
              <a:spcAft>
                <a:spcPts val="500"/>
              </a:spcAft>
            </a:pPr>
            <a:r>
              <a:rPr lang="en-US" sz="1000" b="0" dirty="0">
                <a:solidFill>
                  <a:schemeClr val="tx1"/>
                </a:solidFill>
              </a:rPr>
              <a:t>Data staging to prevent backpressure on source</a:t>
            </a:r>
          </a:p>
          <a:p>
            <a:pPr marL="177800" indent="0">
              <a:lnSpc>
                <a:spcPct val="120000"/>
              </a:lnSpc>
              <a:spcBef>
                <a:spcPts val="500"/>
              </a:spcBef>
              <a:spcAft>
                <a:spcPts val="500"/>
              </a:spcAft>
              <a:buNone/>
            </a:pPr>
            <a:r>
              <a:rPr lang="en-US" sz="1000" b="0" dirty="0">
                <a:solidFill>
                  <a:schemeClr val="tx1"/>
                </a:solidFill>
              </a:rPr>
              <a:t>Gatekeeping of incoming data quality:</a:t>
            </a:r>
          </a:p>
          <a:p>
            <a:pPr>
              <a:lnSpc>
                <a:spcPct val="120000"/>
              </a:lnSpc>
              <a:spcBef>
                <a:spcPts val="500"/>
              </a:spcBef>
              <a:spcAft>
                <a:spcPts val="500"/>
              </a:spcAft>
            </a:pPr>
            <a:r>
              <a:rPr lang="en-US" sz="1000" b="0" noProof="0" dirty="0">
                <a:solidFill>
                  <a:schemeClr val="tx1"/>
                </a:solidFill>
              </a:rPr>
              <a:t>Data Quality Monitoring through row-level statistics and alerts</a:t>
            </a:r>
          </a:p>
          <a:p>
            <a:pPr>
              <a:lnSpc>
                <a:spcPct val="120000"/>
              </a:lnSpc>
              <a:spcBef>
                <a:spcPts val="500"/>
              </a:spcBef>
              <a:spcAft>
                <a:spcPts val="500"/>
              </a:spcAft>
            </a:pPr>
            <a:r>
              <a:rPr lang="en-US" sz="1000" b="0" dirty="0">
                <a:solidFill>
                  <a:schemeClr val="tx1"/>
                </a:solidFill>
              </a:rPr>
              <a:t>Normalization of data from various data sources</a:t>
            </a:r>
            <a:endParaRPr lang="en-US" sz="1000" b="0" noProof="0" dirty="0">
              <a:solidFill>
                <a:schemeClr val="tx1"/>
              </a:solidFill>
            </a:endParaRPr>
          </a:p>
          <a:p>
            <a:pPr marL="177800" indent="0">
              <a:lnSpc>
                <a:spcPct val="120000"/>
              </a:lnSpc>
              <a:spcBef>
                <a:spcPts val="500"/>
              </a:spcBef>
              <a:spcAft>
                <a:spcPts val="500"/>
              </a:spcAft>
              <a:buNone/>
            </a:pPr>
            <a:endParaRPr lang="en-US" sz="1000" b="0" noProof="0" dirty="0">
              <a:solidFill>
                <a:schemeClr val="tx1"/>
              </a:solidFill>
            </a:endParaRPr>
          </a:p>
        </p:txBody>
      </p:sp>
      <p:pic>
        <p:nvPicPr>
          <p:cNvPr id="5" name="Picture 4">
            <a:extLst>
              <a:ext uri="{FF2B5EF4-FFF2-40B4-BE49-F238E27FC236}">
                <a16:creationId xmlns:a16="http://schemas.microsoft.com/office/drawing/2014/main" id="{41580EEF-8CA1-A440-B9C2-C573A570FF45}"/>
              </a:ext>
            </a:extLst>
          </p:cNvPr>
          <p:cNvPicPr>
            <a:picLocks noChangeAspect="1"/>
          </p:cNvPicPr>
          <p:nvPr/>
        </p:nvPicPr>
        <p:blipFill>
          <a:blip r:embed="rId3"/>
          <a:stretch>
            <a:fillRect/>
          </a:stretch>
        </p:blipFill>
        <p:spPr>
          <a:xfrm>
            <a:off x="56514" y="843226"/>
            <a:ext cx="362982" cy="320279"/>
          </a:xfrm>
          <a:prstGeom prst="rect">
            <a:avLst/>
          </a:prstGeom>
        </p:spPr>
      </p:pic>
      <p:pic>
        <p:nvPicPr>
          <p:cNvPr id="7" name="Picture 6">
            <a:extLst>
              <a:ext uri="{FF2B5EF4-FFF2-40B4-BE49-F238E27FC236}">
                <a16:creationId xmlns:a16="http://schemas.microsoft.com/office/drawing/2014/main" id="{014B7FFA-32AB-D040-BF3D-5302071BC151}"/>
              </a:ext>
            </a:extLst>
          </p:cNvPr>
          <p:cNvPicPr>
            <a:picLocks noChangeAspect="1"/>
          </p:cNvPicPr>
          <p:nvPr/>
        </p:nvPicPr>
        <p:blipFill>
          <a:blip r:embed="rId4"/>
          <a:stretch>
            <a:fillRect/>
          </a:stretch>
        </p:blipFill>
        <p:spPr>
          <a:xfrm>
            <a:off x="36096" y="2387580"/>
            <a:ext cx="383400" cy="383400"/>
          </a:xfrm>
          <a:prstGeom prst="rect">
            <a:avLst/>
          </a:prstGeom>
        </p:spPr>
      </p:pic>
      <p:pic>
        <p:nvPicPr>
          <p:cNvPr id="16" name="Picture 15">
            <a:extLst>
              <a:ext uri="{FF2B5EF4-FFF2-40B4-BE49-F238E27FC236}">
                <a16:creationId xmlns:a16="http://schemas.microsoft.com/office/drawing/2014/main" id="{F977B595-1F98-8B40-B1B5-9F85220AC9A0}"/>
              </a:ext>
            </a:extLst>
          </p:cNvPr>
          <p:cNvPicPr>
            <a:picLocks noChangeAspect="1"/>
          </p:cNvPicPr>
          <p:nvPr/>
        </p:nvPicPr>
        <p:blipFill>
          <a:blip r:embed="rId5">
            <a:duotone>
              <a:prstClr val="black"/>
              <a:schemeClr val="accent3">
                <a:tint val="45000"/>
                <a:satMod val="400000"/>
              </a:schemeClr>
            </a:duotone>
          </a:blip>
          <a:stretch>
            <a:fillRect/>
          </a:stretch>
        </p:blipFill>
        <p:spPr>
          <a:xfrm>
            <a:off x="102039" y="3485799"/>
            <a:ext cx="339924" cy="302790"/>
          </a:xfrm>
          <a:prstGeom prst="rect">
            <a:avLst/>
          </a:prstGeom>
        </p:spPr>
      </p:pic>
      <p:grpSp>
        <p:nvGrpSpPr>
          <p:cNvPr id="9" name="Group 8">
            <a:extLst>
              <a:ext uri="{FF2B5EF4-FFF2-40B4-BE49-F238E27FC236}">
                <a16:creationId xmlns:a16="http://schemas.microsoft.com/office/drawing/2014/main" id="{F1FF471B-D076-9A40-AF46-B65E21A9DC09}"/>
              </a:ext>
            </a:extLst>
          </p:cNvPr>
          <p:cNvGrpSpPr/>
          <p:nvPr/>
        </p:nvGrpSpPr>
        <p:grpSpPr>
          <a:xfrm>
            <a:off x="4138046" y="798315"/>
            <a:ext cx="4946177" cy="3824875"/>
            <a:chOff x="4432516" y="1453311"/>
            <a:chExt cx="4481228" cy="3115334"/>
          </a:xfrm>
        </p:grpSpPr>
        <p:pic>
          <p:nvPicPr>
            <p:cNvPr id="194" name="Screen Shot 2018-06-15 at 8.13.07 AM.png" descr="Screen Shot 2018-06-15 at 8.13.07 AM.png"/>
            <p:cNvPicPr>
              <a:picLocks noChangeAspect="1"/>
            </p:cNvPicPr>
            <p:nvPr/>
          </p:nvPicPr>
          <p:blipFill>
            <a:blip r:embed="rId6">
              <a:extLst/>
            </a:blip>
            <a:stretch>
              <a:fillRect/>
            </a:stretch>
          </p:blipFill>
          <p:spPr>
            <a:xfrm>
              <a:off x="4432516" y="1453311"/>
              <a:ext cx="4481228" cy="3115334"/>
            </a:xfrm>
            <a:prstGeom prst="rect">
              <a:avLst/>
            </a:prstGeom>
            <a:ln w="12700">
              <a:solidFill>
                <a:schemeClr val="tx1">
                  <a:lumMod val="50000"/>
                </a:schemeClr>
              </a:solidFill>
              <a:miter lim="400000"/>
            </a:ln>
          </p:spPr>
        </p:pic>
        <p:sp>
          <p:nvSpPr>
            <p:cNvPr id="12" name="Rounded Rectangle 11">
              <a:extLst>
                <a:ext uri="{FF2B5EF4-FFF2-40B4-BE49-F238E27FC236}">
                  <a16:creationId xmlns:a16="http://schemas.microsoft.com/office/drawing/2014/main" id="{906766D4-F32F-0946-B612-1B1BB03975F4}"/>
                </a:ext>
              </a:extLst>
            </p:cNvPr>
            <p:cNvSpPr/>
            <p:nvPr/>
          </p:nvSpPr>
          <p:spPr>
            <a:xfrm>
              <a:off x="7109845" y="2200027"/>
              <a:ext cx="286719" cy="119338"/>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400" b="1" dirty="0">
                  <a:solidFill>
                    <a:schemeClr val="tx1"/>
                  </a:solidFill>
                  <a:latin typeface="Century Gothic" charset="0"/>
                  <a:ea typeface="Century Gothic" charset="0"/>
                  <a:cs typeface="Century Gothic" charset="0"/>
                </a:rPr>
                <a:t>Kafka</a:t>
              </a:r>
            </a:p>
          </p:txBody>
        </p:sp>
        <p:sp>
          <p:nvSpPr>
            <p:cNvPr id="18" name="Rounded Rectangle 17">
              <a:extLst>
                <a:ext uri="{FF2B5EF4-FFF2-40B4-BE49-F238E27FC236}">
                  <a16:creationId xmlns:a16="http://schemas.microsoft.com/office/drawing/2014/main" id="{46899B4C-2C95-614B-8902-7E5474F8F005}"/>
                </a:ext>
              </a:extLst>
            </p:cNvPr>
            <p:cNvSpPr/>
            <p:nvPr/>
          </p:nvSpPr>
          <p:spPr>
            <a:xfrm>
              <a:off x="7109845" y="3181584"/>
              <a:ext cx="286719" cy="119338"/>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400" b="1" dirty="0">
                  <a:solidFill>
                    <a:schemeClr val="tx1"/>
                  </a:solidFill>
                  <a:latin typeface="Century Gothic" charset="0"/>
                  <a:ea typeface="Century Gothic" charset="0"/>
                  <a:cs typeface="Century Gothic" charset="0"/>
                </a:rPr>
                <a:t>Kafka</a:t>
              </a:r>
            </a:p>
          </p:txBody>
        </p:sp>
        <p:sp>
          <p:nvSpPr>
            <p:cNvPr id="19" name="Rounded Rectangle 18">
              <a:extLst>
                <a:ext uri="{FF2B5EF4-FFF2-40B4-BE49-F238E27FC236}">
                  <a16:creationId xmlns:a16="http://schemas.microsoft.com/office/drawing/2014/main" id="{CEE63FCD-AD5E-8A45-9919-66F8BF96070A}"/>
                </a:ext>
              </a:extLst>
            </p:cNvPr>
            <p:cNvSpPr/>
            <p:nvPr/>
          </p:nvSpPr>
          <p:spPr>
            <a:xfrm>
              <a:off x="7117593" y="3886177"/>
              <a:ext cx="286719" cy="119338"/>
            </a:xfrm>
            <a:prstGeom prst="roundRect">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36000" rIns="36000" rtlCol="0" anchor="ctr"/>
            <a:lstStyle/>
            <a:p>
              <a:pPr algn="ctr"/>
              <a:r>
                <a:rPr lang="en-US" sz="400" b="1" dirty="0">
                  <a:solidFill>
                    <a:schemeClr val="tx1"/>
                  </a:solidFill>
                  <a:latin typeface="Century Gothic" charset="0"/>
                  <a:ea typeface="Century Gothic" charset="0"/>
                  <a:cs typeface="Century Gothic" charset="0"/>
                </a:rPr>
                <a:t>Kafka</a:t>
              </a:r>
            </a:p>
          </p:txBody>
        </p:sp>
      </p:grpSp>
    </p:spTree>
    <p:extLst>
      <p:ext uri="{BB962C8B-B14F-4D97-AF65-F5344CB8AC3E}">
        <p14:creationId xmlns:p14="http://schemas.microsoft.com/office/powerpoint/2010/main" val="298133547"/>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1069-ABFB-2F4E-A3D8-9FE4426A680A}"/>
              </a:ext>
            </a:extLst>
          </p:cNvPr>
          <p:cNvSpPr>
            <a:spLocks noGrp="1"/>
          </p:cNvSpPr>
          <p:nvPr>
            <p:ph type="title"/>
          </p:nvPr>
        </p:nvSpPr>
        <p:spPr/>
        <p:txBody>
          <a:bodyPr/>
          <a:lstStyle/>
          <a:p>
            <a:r>
              <a:rPr lang="en-US" dirty="0"/>
              <a:t>Dataset Manager App </a:t>
            </a:r>
          </a:p>
        </p:txBody>
      </p:sp>
      <p:sp>
        <p:nvSpPr>
          <p:cNvPr id="3" name="Content Placeholder 2">
            <a:extLst>
              <a:ext uri="{FF2B5EF4-FFF2-40B4-BE49-F238E27FC236}">
                <a16:creationId xmlns:a16="http://schemas.microsoft.com/office/drawing/2014/main" id="{1CEBFBFB-9AA1-4140-A585-E4F3A3084B07}"/>
              </a:ext>
            </a:extLst>
          </p:cNvPr>
          <p:cNvSpPr>
            <a:spLocks noGrp="1"/>
          </p:cNvSpPr>
          <p:nvPr>
            <p:ph idx="1"/>
          </p:nvPr>
        </p:nvSpPr>
        <p:spPr/>
        <p:txBody>
          <a:bodyPr/>
          <a:lstStyle/>
          <a:p>
            <a:r>
              <a:rPr lang="en-US" sz="1200" dirty="0"/>
              <a:t>DMA provides the versatile ingestion capabilities</a:t>
            </a:r>
          </a:p>
          <a:p>
            <a:r>
              <a:rPr lang="en-US" sz="1200" dirty="0"/>
              <a:t>DMA benefits:</a:t>
            </a:r>
          </a:p>
          <a:p>
            <a:pPr lvl="1"/>
            <a:r>
              <a:rPr lang="en-US" sz="1200" dirty="0"/>
              <a:t>Multiple format data ingestion</a:t>
            </a:r>
          </a:p>
          <a:p>
            <a:pPr lvl="1"/>
            <a:r>
              <a:rPr lang="en-US" sz="1200" dirty="0"/>
              <a:t>Varied Data Domain supported</a:t>
            </a:r>
          </a:p>
          <a:p>
            <a:pPr lvl="1"/>
            <a:r>
              <a:rPr lang="en-US" sz="1200" dirty="0"/>
              <a:t>Integrated with multiple data ingestion framework</a:t>
            </a:r>
          </a:p>
          <a:p>
            <a:pPr lvl="1"/>
            <a:r>
              <a:rPr lang="en-US" sz="1200" dirty="0"/>
              <a:t>Support both streaming and catalog data ingestion</a:t>
            </a:r>
          </a:p>
          <a:p>
            <a:pPr lvl="1"/>
            <a:r>
              <a:rPr lang="en-US" sz="1200" dirty="0"/>
              <a:t>Advance statistics enabled</a:t>
            </a:r>
          </a:p>
          <a:p>
            <a:pPr lvl="1"/>
            <a:endParaRPr lang="en-US" dirty="0"/>
          </a:p>
          <a:p>
            <a:pPr marL="469876" lvl="1" indent="0">
              <a:buNone/>
            </a:pPr>
            <a:endParaRPr lang="en-US" dirty="0"/>
          </a:p>
        </p:txBody>
      </p:sp>
      <p:pic>
        <p:nvPicPr>
          <p:cNvPr id="4" name="Picture 3" descr="Screen Shot 2018-09-20 at 2.48.0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80204" y="1824582"/>
            <a:ext cx="4063796" cy="2684356"/>
          </a:xfrm>
          <a:prstGeom prst="rect">
            <a:avLst/>
          </a:prstGeom>
        </p:spPr>
      </p:pic>
    </p:spTree>
    <p:extLst>
      <p:ext uri="{BB962C8B-B14F-4D97-AF65-F5344CB8AC3E}">
        <p14:creationId xmlns:p14="http://schemas.microsoft.com/office/powerpoint/2010/main" val="11430191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1069-ABFB-2F4E-A3D8-9FE4426A680A}"/>
              </a:ext>
            </a:extLst>
          </p:cNvPr>
          <p:cNvSpPr>
            <a:spLocks noGrp="1"/>
          </p:cNvSpPr>
          <p:nvPr>
            <p:ph type="title"/>
          </p:nvPr>
        </p:nvSpPr>
        <p:spPr/>
        <p:txBody>
          <a:bodyPr/>
          <a:lstStyle/>
          <a:p>
            <a:r>
              <a:rPr lang="en-US" dirty="0"/>
              <a:t>Data Playbook App </a:t>
            </a:r>
          </a:p>
        </p:txBody>
      </p:sp>
      <p:sp>
        <p:nvSpPr>
          <p:cNvPr id="3" name="Content Placeholder 2">
            <a:extLst>
              <a:ext uri="{FF2B5EF4-FFF2-40B4-BE49-F238E27FC236}">
                <a16:creationId xmlns:a16="http://schemas.microsoft.com/office/drawing/2014/main" id="{1CEBFBFB-9AA1-4140-A585-E4F3A3084B07}"/>
              </a:ext>
            </a:extLst>
          </p:cNvPr>
          <p:cNvSpPr>
            <a:spLocks noGrp="1"/>
          </p:cNvSpPr>
          <p:nvPr>
            <p:ph idx="1"/>
          </p:nvPr>
        </p:nvSpPr>
        <p:spPr/>
        <p:txBody>
          <a:bodyPr/>
          <a:lstStyle/>
          <a:p>
            <a:r>
              <a:rPr lang="en-US" dirty="0"/>
              <a:t>DPA provides the advance data exploration capabilities</a:t>
            </a:r>
          </a:p>
          <a:p>
            <a:r>
              <a:rPr lang="en-US" dirty="0"/>
              <a:t>DPA benefits:</a:t>
            </a:r>
          </a:p>
          <a:p>
            <a:pPr lvl="1"/>
            <a:r>
              <a:rPr lang="en-US" dirty="0"/>
              <a:t>Interactive Data Exploration                     </a:t>
            </a:r>
          </a:p>
          <a:p>
            <a:pPr lvl="1"/>
            <a:r>
              <a:rPr lang="en-US" dirty="0"/>
              <a:t>Interactive Data Visualization               </a:t>
            </a:r>
          </a:p>
          <a:p>
            <a:pPr lvl="1"/>
            <a:r>
              <a:rPr lang="en-US" dirty="0"/>
              <a:t>Workflow building capability</a:t>
            </a:r>
          </a:p>
          <a:p>
            <a:pPr lvl="1"/>
            <a:r>
              <a:rPr lang="en-US" dirty="0"/>
              <a:t>Enabled with Advance Analytics</a:t>
            </a:r>
          </a:p>
          <a:p>
            <a:pPr marL="469876" lvl="1" indent="0">
              <a:buNone/>
            </a:pPr>
            <a:r>
              <a:rPr lang="en-US" dirty="0"/>
              <a:t> Accelerators</a:t>
            </a:r>
          </a:p>
          <a:p>
            <a:pPr lvl="1"/>
            <a:endParaRPr lang="en-US" dirty="0"/>
          </a:p>
          <a:p>
            <a:pPr lvl="1"/>
            <a:endParaRPr lang="en-US" dirty="0"/>
          </a:p>
        </p:txBody>
      </p:sp>
      <p:pic>
        <p:nvPicPr>
          <p:cNvPr id="5" name="Picture 4" descr="Screen Shot 2018-09-20 at 2.42.2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8904" y="1737003"/>
            <a:ext cx="4925096" cy="2771935"/>
          </a:xfrm>
          <a:prstGeom prst="rect">
            <a:avLst/>
          </a:prstGeom>
        </p:spPr>
      </p:pic>
    </p:spTree>
    <p:extLst>
      <p:ext uri="{BB962C8B-B14F-4D97-AF65-F5344CB8AC3E}">
        <p14:creationId xmlns:p14="http://schemas.microsoft.com/office/powerpoint/2010/main" val="3362433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A6261-E356-E140-BC9E-D736DE40848A}"/>
              </a:ext>
            </a:extLst>
          </p:cNvPr>
          <p:cNvSpPr>
            <a:spLocks noGrp="1"/>
          </p:cNvSpPr>
          <p:nvPr>
            <p:ph type="title"/>
          </p:nvPr>
        </p:nvSpPr>
        <p:spPr/>
        <p:txBody>
          <a:bodyPr/>
          <a:lstStyle/>
          <a:p>
            <a:r>
              <a:rPr lang="en-US" dirty="0"/>
              <a:t>Data Processing: Enrichment and Curation</a:t>
            </a:r>
          </a:p>
        </p:txBody>
      </p:sp>
      <p:sp>
        <p:nvSpPr>
          <p:cNvPr id="3" name="Content Placeholder 2">
            <a:extLst>
              <a:ext uri="{FF2B5EF4-FFF2-40B4-BE49-F238E27FC236}">
                <a16:creationId xmlns:a16="http://schemas.microsoft.com/office/drawing/2014/main" id="{678B8A60-2147-4A40-BDD5-8F4C0C118DAA}"/>
              </a:ext>
            </a:extLst>
          </p:cNvPr>
          <p:cNvSpPr>
            <a:spLocks noGrp="1"/>
          </p:cNvSpPr>
          <p:nvPr>
            <p:ph idx="1"/>
          </p:nvPr>
        </p:nvSpPr>
        <p:spPr/>
        <p:txBody>
          <a:bodyPr/>
          <a:lstStyle/>
          <a:p>
            <a:r>
              <a:rPr lang="en-US" dirty="0"/>
              <a:t>Data Processing selection may be based on:</a:t>
            </a:r>
          </a:p>
          <a:p>
            <a:pPr lvl="1"/>
            <a:r>
              <a:rPr lang="en-US" dirty="0"/>
              <a:t>Batch/Streaming </a:t>
            </a:r>
          </a:p>
          <a:p>
            <a:pPr lvl="1"/>
            <a:r>
              <a:rPr lang="en-US" dirty="0"/>
              <a:t>Skill set (Java/Scala, MR/Spark Paradigm, MR/Spark API)</a:t>
            </a:r>
          </a:p>
          <a:p>
            <a:r>
              <a:rPr lang="en-US" dirty="0"/>
              <a:t>It is hard to build and deploy data processing pipelines. </a:t>
            </a:r>
          </a:p>
          <a:p>
            <a:r>
              <a:rPr lang="en-US" b="1" dirty="0"/>
              <a:t>So</a:t>
            </a:r>
            <a:r>
              <a:rPr lang="en-US" dirty="0"/>
              <a:t>, Reflex</a:t>
            </a:r>
          </a:p>
          <a:p>
            <a:pPr lvl="1"/>
            <a:r>
              <a:rPr lang="en-US" dirty="0"/>
              <a:t>Simplifies data processing</a:t>
            </a:r>
          </a:p>
          <a:p>
            <a:pPr lvl="1"/>
            <a:r>
              <a:rPr lang="en-US" dirty="0"/>
              <a:t>Can use </a:t>
            </a:r>
            <a:r>
              <a:rPr lang="en-US" dirty="0" err="1"/>
              <a:t>Mapreduce</a:t>
            </a:r>
            <a:r>
              <a:rPr lang="en-US" dirty="0"/>
              <a:t>, Spark or Spark Streaming</a:t>
            </a:r>
          </a:p>
          <a:p>
            <a:pPr lvl="1"/>
            <a:r>
              <a:rPr lang="en-US" dirty="0"/>
              <a:t>UI for stitching pipelines</a:t>
            </a:r>
          </a:p>
        </p:txBody>
      </p:sp>
    </p:spTree>
    <p:extLst>
      <p:ext uri="{BB962C8B-B14F-4D97-AF65-F5344CB8AC3E}">
        <p14:creationId xmlns:p14="http://schemas.microsoft.com/office/powerpoint/2010/main" val="10285062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603A7-3EBE-BD43-B174-F351100F011D}"/>
              </a:ext>
            </a:extLst>
          </p:cNvPr>
          <p:cNvSpPr>
            <a:spLocks noGrp="1"/>
          </p:cNvSpPr>
          <p:nvPr>
            <p:ph type="title"/>
          </p:nvPr>
        </p:nvSpPr>
        <p:spPr/>
        <p:txBody>
          <a:bodyPr/>
          <a:lstStyle/>
          <a:p>
            <a:r>
              <a:rPr lang="en-US" dirty="0"/>
              <a:t>Data Processing: Analytics</a:t>
            </a:r>
          </a:p>
        </p:txBody>
      </p:sp>
      <p:sp>
        <p:nvSpPr>
          <p:cNvPr id="3" name="Content Placeholder 2">
            <a:extLst>
              <a:ext uri="{FF2B5EF4-FFF2-40B4-BE49-F238E27FC236}">
                <a16:creationId xmlns:a16="http://schemas.microsoft.com/office/drawing/2014/main" id="{8085BA81-B3A2-2C47-82ED-231D5A9162CD}"/>
              </a:ext>
            </a:extLst>
          </p:cNvPr>
          <p:cNvSpPr>
            <a:spLocks noGrp="1"/>
          </p:cNvSpPr>
          <p:nvPr>
            <p:ph idx="1"/>
          </p:nvPr>
        </p:nvSpPr>
        <p:spPr/>
        <p:txBody>
          <a:bodyPr/>
          <a:lstStyle/>
          <a:p>
            <a:r>
              <a:rPr lang="en-US" dirty="0"/>
              <a:t>Tools selection may be based on:</a:t>
            </a:r>
          </a:p>
          <a:p>
            <a:pPr lvl="1"/>
            <a:r>
              <a:rPr lang="en-US" dirty="0"/>
              <a:t>Data Exploration and Wrangling capabilities</a:t>
            </a:r>
          </a:p>
          <a:p>
            <a:pPr lvl="1"/>
            <a:r>
              <a:rPr lang="en-US" dirty="0"/>
              <a:t>Feature Engineering </a:t>
            </a:r>
          </a:p>
          <a:p>
            <a:pPr lvl="1"/>
            <a:r>
              <a:rPr lang="en-US" dirty="0"/>
              <a:t>Model Training </a:t>
            </a:r>
          </a:p>
          <a:p>
            <a:pPr lvl="1"/>
            <a:r>
              <a:rPr lang="en-US" dirty="0"/>
              <a:t>Model Management/Deploy</a:t>
            </a:r>
          </a:p>
          <a:p>
            <a:pPr lvl="1"/>
            <a:r>
              <a:rPr lang="en-US" dirty="0"/>
              <a:t>Notebook support</a:t>
            </a:r>
          </a:p>
          <a:p>
            <a:pPr lvl="1"/>
            <a:endParaRPr lang="en-US" dirty="0"/>
          </a:p>
          <a:p>
            <a:r>
              <a:rPr lang="en-US" b="1" dirty="0"/>
              <a:t>So</a:t>
            </a:r>
            <a:r>
              <a:rPr lang="en-US" dirty="0"/>
              <a:t>, Reflex Integrates CDAP, Analytics modules/plugins, Model Management framework and Zeppelin. </a:t>
            </a:r>
          </a:p>
        </p:txBody>
      </p:sp>
    </p:spTree>
    <p:extLst>
      <p:ext uri="{BB962C8B-B14F-4D97-AF65-F5344CB8AC3E}">
        <p14:creationId xmlns:p14="http://schemas.microsoft.com/office/powerpoint/2010/main" val="40094059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F37B4-50BB-E349-9ED2-5CAE2B20915E}"/>
              </a:ext>
            </a:extLst>
          </p:cNvPr>
          <p:cNvSpPr>
            <a:spLocks noGrp="1"/>
          </p:cNvSpPr>
          <p:nvPr>
            <p:ph type="title"/>
          </p:nvPr>
        </p:nvSpPr>
        <p:spPr/>
        <p:txBody>
          <a:bodyPr/>
          <a:lstStyle/>
          <a:p>
            <a:r>
              <a:rPr lang="en-US" dirty="0"/>
              <a:t>Data Storage</a:t>
            </a:r>
          </a:p>
        </p:txBody>
      </p:sp>
      <p:sp>
        <p:nvSpPr>
          <p:cNvPr id="3" name="Content Placeholder 2">
            <a:extLst>
              <a:ext uri="{FF2B5EF4-FFF2-40B4-BE49-F238E27FC236}">
                <a16:creationId xmlns:a16="http://schemas.microsoft.com/office/drawing/2014/main" id="{6A24E84B-10F8-3B40-89A9-A79A0B35EC9B}"/>
              </a:ext>
            </a:extLst>
          </p:cNvPr>
          <p:cNvSpPr>
            <a:spLocks noGrp="1"/>
          </p:cNvSpPr>
          <p:nvPr>
            <p:ph idx="1"/>
          </p:nvPr>
        </p:nvSpPr>
        <p:spPr/>
        <p:txBody>
          <a:bodyPr/>
          <a:lstStyle/>
          <a:p>
            <a:r>
              <a:rPr lang="en-US" dirty="0"/>
              <a:t>Data storage choices may be based on:</a:t>
            </a:r>
          </a:p>
          <a:p>
            <a:pPr lvl="1"/>
            <a:r>
              <a:rPr lang="en-US" dirty="0"/>
              <a:t>Distributed File System</a:t>
            </a:r>
          </a:p>
          <a:p>
            <a:pPr lvl="1"/>
            <a:r>
              <a:rPr lang="en-US" dirty="0"/>
              <a:t>Columnar Store</a:t>
            </a:r>
          </a:p>
          <a:p>
            <a:pPr lvl="1"/>
            <a:r>
              <a:rPr lang="en-US" dirty="0"/>
              <a:t>Key-value Store</a:t>
            </a:r>
          </a:p>
          <a:p>
            <a:pPr lvl="1"/>
            <a:r>
              <a:rPr lang="en-US" dirty="0"/>
              <a:t>In-memory store</a:t>
            </a:r>
          </a:p>
          <a:p>
            <a:pPr lvl="1"/>
            <a:r>
              <a:rPr lang="en-US" dirty="0"/>
              <a:t>Graph store</a:t>
            </a:r>
          </a:p>
          <a:p>
            <a:pPr lvl="1"/>
            <a:r>
              <a:rPr lang="en-US" dirty="0"/>
              <a:t>Full text search store</a:t>
            </a:r>
          </a:p>
          <a:p>
            <a:pPr lvl="1"/>
            <a:r>
              <a:rPr lang="en-US" dirty="0"/>
              <a:t>RDBMS</a:t>
            </a:r>
          </a:p>
          <a:p>
            <a:r>
              <a:rPr lang="en-US" dirty="0"/>
              <a:t>No single storage is suitable to all kind of use cases. </a:t>
            </a:r>
          </a:p>
          <a:p>
            <a:r>
              <a:rPr lang="en-US" b="1" dirty="0"/>
              <a:t>So</a:t>
            </a:r>
            <a:r>
              <a:rPr lang="en-US" dirty="0"/>
              <a:t>, Reflex integrates </a:t>
            </a:r>
            <a:r>
              <a:rPr lang="en-US" dirty="0" err="1"/>
              <a:t>ElasticSearch</a:t>
            </a:r>
            <a:r>
              <a:rPr lang="en-US" dirty="0"/>
              <a:t>, </a:t>
            </a:r>
            <a:r>
              <a:rPr lang="en-US" dirty="0" err="1"/>
              <a:t>Redis</a:t>
            </a:r>
            <a:r>
              <a:rPr lang="en-US" dirty="0"/>
              <a:t>, </a:t>
            </a:r>
            <a:r>
              <a:rPr lang="en-US" dirty="0" err="1"/>
              <a:t>JanusGraph</a:t>
            </a:r>
            <a:r>
              <a:rPr lang="en-US" dirty="0"/>
              <a:t> and Postgres.</a:t>
            </a:r>
          </a:p>
        </p:txBody>
      </p:sp>
    </p:spTree>
    <p:extLst>
      <p:ext uri="{BB962C8B-B14F-4D97-AF65-F5344CB8AC3E}">
        <p14:creationId xmlns:p14="http://schemas.microsoft.com/office/powerpoint/2010/main" val="758261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6EFB2E-E127-7545-9ED4-52B6B8B4628C}"/>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D8374FF-18CA-DD4E-8AE2-CE330DC26B5B}"/>
              </a:ext>
            </a:extLst>
          </p:cNvPr>
          <p:cNvSpPr>
            <a:spLocks noGrp="1"/>
          </p:cNvSpPr>
          <p:nvPr>
            <p:ph idx="1"/>
          </p:nvPr>
        </p:nvSpPr>
        <p:spPr/>
        <p:txBody>
          <a:bodyPr/>
          <a:lstStyle/>
          <a:p>
            <a:r>
              <a:rPr lang="en-US" dirty="0"/>
              <a:t>Typical Big Data Pipeline on Reflex</a:t>
            </a:r>
          </a:p>
          <a:p>
            <a:r>
              <a:rPr lang="en-US" dirty="0"/>
              <a:t>Introducing Reflex</a:t>
            </a:r>
          </a:p>
          <a:p>
            <a:r>
              <a:rPr lang="en-US" dirty="0"/>
              <a:t>Reflex Platform Architecture and Components</a:t>
            </a:r>
          </a:p>
          <a:p>
            <a:pPr lvl="1"/>
            <a:r>
              <a:rPr lang="en-US" dirty="0"/>
              <a:t>Base Platform Layer</a:t>
            </a:r>
          </a:p>
          <a:p>
            <a:pPr lvl="1"/>
            <a:r>
              <a:rPr lang="en-US" dirty="0"/>
              <a:t>Reflex Analytics Fabric</a:t>
            </a:r>
          </a:p>
        </p:txBody>
      </p:sp>
    </p:spTree>
    <p:extLst>
      <p:ext uri="{BB962C8B-B14F-4D97-AF65-F5344CB8AC3E}">
        <p14:creationId xmlns:p14="http://schemas.microsoft.com/office/powerpoint/2010/main" val="22020177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505B77-578B-7D4C-A17B-881E9DCF39DE}"/>
              </a:ext>
            </a:extLst>
          </p:cNvPr>
          <p:cNvSpPr>
            <a:spLocks noGrp="1"/>
          </p:cNvSpPr>
          <p:nvPr>
            <p:ph type="title"/>
          </p:nvPr>
        </p:nvSpPr>
        <p:spPr/>
        <p:txBody>
          <a:bodyPr/>
          <a:lstStyle/>
          <a:p>
            <a:r>
              <a:rPr lang="en-US" dirty="0"/>
              <a:t>Data Access</a:t>
            </a:r>
          </a:p>
        </p:txBody>
      </p:sp>
      <p:pic>
        <p:nvPicPr>
          <p:cNvPr id="5" name="Content Placeholder 4">
            <a:extLst>
              <a:ext uri="{FF2B5EF4-FFF2-40B4-BE49-F238E27FC236}">
                <a16:creationId xmlns:a16="http://schemas.microsoft.com/office/drawing/2014/main" id="{2583C654-50C9-C84D-B290-50C85C2C4C47}"/>
              </a:ext>
            </a:extLst>
          </p:cNvPr>
          <p:cNvPicPr>
            <a:picLocks noGrp="1" noChangeAspect="1"/>
          </p:cNvPicPr>
          <p:nvPr>
            <p:ph idx="1"/>
          </p:nvPr>
        </p:nvPicPr>
        <p:blipFill>
          <a:blip r:embed="rId2"/>
          <a:stretch>
            <a:fillRect/>
          </a:stretch>
        </p:blipFill>
        <p:spPr>
          <a:xfrm>
            <a:off x="273050" y="1575992"/>
            <a:ext cx="8524875" cy="2334416"/>
          </a:xfrm>
          <a:prstGeom prst="rect">
            <a:avLst/>
          </a:prstGeom>
        </p:spPr>
      </p:pic>
    </p:spTree>
    <p:extLst>
      <p:ext uri="{BB962C8B-B14F-4D97-AF65-F5344CB8AC3E}">
        <p14:creationId xmlns:p14="http://schemas.microsoft.com/office/powerpoint/2010/main" val="22817911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ACA3F-51F0-FA41-94B2-FF46977D5ECF}"/>
              </a:ext>
            </a:extLst>
          </p:cNvPr>
          <p:cNvSpPr>
            <a:spLocks noGrp="1"/>
          </p:cNvSpPr>
          <p:nvPr>
            <p:ph type="title"/>
          </p:nvPr>
        </p:nvSpPr>
        <p:spPr/>
        <p:txBody>
          <a:bodyPr/>
          <a:lstStyle/>
          <a:p>
            <a:r>
              <a:rPr lang="en-US" dirty="0"/>
              <a:t>Data Consumption</a:t>
            </a:r>
          </a:p>
        </p:txBody>
      </p:sp>
      <p:pic>
        <p:nvPicPr>
          <p:cNvPr id="4" name="Content Placeholder 3">
            <a:extLst>
              <a:ext uri="{FF2B5EF4-FFF2-40B4-BE49-F238E27FC236}">
                <a16:creationId xmlns:a16="http://schemas.microsoft.com/office/drawing/2014/main" id="{72AE3D28-B710-6D45-BD3F-77678A54580A}"/>
              </a:ext>
            </a:extLst>
          </p:cNvPr>
          <p:cNvPicPr>
            <a:picLocks noGrp="1" noChangeAspect="1"/>
          </p:cNvPicPr>
          <p:nvPr>
            <p:ph idx="1"/>
          </p:nvPr>
        </p:nvPicPr>
        <p:blipFill>
          <a:blip r:embed="rId2"/>
          <a:stretch>
            <a:fillRect/>
          </a:stretch>
        </p:blipFill>
        <p:spPr>
          <a:xfrm>
            <a:off x="2162046" y="977900"/>
            <a:ext cx="4746883" cy="3530600"/>
          </a:xfrm>
          <a:prstGeom prst="rect">
            <a:avLst/>
          </a:prstGeom>
        </p:spPr>
      </p:pic>
      <p:pic>
        <p:nvPicPr>
          <p:cNvPr id="3" name="Picture 2">
            <a:extLst>
              <a:ext uri="{FF2B5EF4-FFF2-40B4-BE49-F238E27FC236}">
                <a16:creationId xmlns:a16="http://schemas.microsoft.com/office/drawing/2014/main" id="{60FFBFBF-59B4-4940-8531-B5FCB8580021}"/>
              </a:ext>
            </a:extLst>
          </p:cNvPr>
          <p:cNvPicPr>
            <a:picLocks noChangeAspect="1"/>
          </p:cNvPicPr>
          <p:nvPr/>
        </p:nvPicPr>
        <p:blipFill>
          <a:blip r:embed="rId3"/>
          <a:stretch>
            <a:fillRect/>
          </a:stretch>
        </p:blipFill>
        <p:spPr>
          <a:xfrm>
            <a:off x="2739091" y="2299074"/>
            <a:ext cx="1232274" cy="412098"/>
          </a:xfrm>
          <a:prstGeom prst="rect">
            <a:avLst/>
          </a:prstGeom>
        </p:spPr>
      </p:pic>
    </p:spTree>
    <p:extLst>
      <p:ext uri="{BB962C8B-B14F-4D97-AF65-F5344CB8AC3E}">
        <p14:creationId xmlns:p14="http://schemas.microsoft.com/office/powerpoint/2010/main" val="15579867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803E9A-8851-404E-AD09-143752960F8B}"/>
              </a:ext>
            </a:extLst>
          </p:cNvPr>
          <p:cNvSpPr>
            <a:spLocks noGrp="1"/>
          </p:cNvSpPr>
          <p:nvPr>
            <p:ph type="title"/>
          </p:nvPr>
        </p:nvSpPr>
        <p:spPr/>
        <p:txBody>
          <a:bodyPr/>
          <a:lstStyle/>
          <a:p>
            <a:r>
              <a:rPr lang="en-US" dirty="0"/>
              <a:t>Data Export</a:t>
            </a:r>
          </a:p>
        </p:txBody>
      </p:sp>
      <p:pic>
        <p:nvPicPr>
          <p:cNvPr id="4" name="Content Placeholder 3">
            <a:extLst>
              <a:ext uri="{FF2B5EF4-FFF2-40B4-BE49-F238E27FC236}">
                <a16:creationId xmlns:a16="http://schemas.microsoft.com/office/drawing/2014/main" id="{8A29BFCF-2CE3-FB40-A8C7-C7D47F26E55E}"/>
              </a:ext>
            </a:extLst>
          </p:cNvPr>
          <p:cNvPicPr>
            <a:picLocks noGrp="1" noChangeAspect="1"/>
          </p:cNvPicPr>
          <p:nvPr>
            <p:ph idx="1"/>
          </p:nvPr>
        </p:nvPicPr>
        <p:blipFill>
          <a:blip r:embed="rId2"/>
          <a:stretch>
            <a:fillRect/>
          </a:stretch>
        </p:blipFill>
        <p:spPr>
          <a:xfrm>
            <a:off x="3285066" y="171449"/>
            <a:ext cx="3241463" cy="4576185"/>
          </a:xfrm>
          <a:prstGeom prst="rect">
            <a:avLst/>
          </a:prstGeom>
        </p:spPr>
      </p:pic>
    </p:spTree>
    <p:extLst>
      <p:ext uri="{BB962C8B-B14F-4D97-AF65-F5344CB8AC3E}">
        <p14:creationId xmlns:p14="http://schemas.microsoft.com/office/powerpoint/2010/main" val="1014521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Data Processing Frameworks"/>
          <p:cNvSpPr/>
          <p:nvPr/>
        </p:nvSpPr>
        <p:spPr>
          <a:xfrm>
            <a:off x="2756964" y="2886902"/>
            <a:ext cx="1236632" cy="1003029"/>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Data Processing Frameworks</a:t>
            </a:r>
          </a:p>
        </p:txBody>
      </p:sp>
      <p:sp>
        <p:nvSpPr>
          <p:cNvPr id="123" name="Reflex - A Perspective"/>
          <p:cNvSpPr txBox="1">
            <a:spLocks noGrp="1"/>
          </p:cNvSpPr>
          <p:nvPr>
            <p:ph type="title"/>
          </p:nvPr>
        </p:nvSpPr>
        <p:spPr>
          <a:prstGeom prst="rect">
            <a:avLst/>
          </a:prstGeom>
        </p:spPr>
        <p:txBody>
          <a:bodyPr/>
          <a:lstStyle/>
          <a:p>
            <a:r>
              <a:rPr lang="en-US" sz="2400" b="1" noProof="0" dirty="0"/>
              <a:t>Reflex Building Blocks: Revisit</a:t>
            </a:r>
            <a:endParaRPr lang="en-US" sz="2800" b="1" noProof="0" dirty="0"/>
          </a:p>
        </p:txBody>
      </p:sp>
      <p:sp>
        <p:nvSpPr>
          <p:cNvPr id="124" name="Ingestion Frameworks"/>
          <p:cNvSpPr/>
          <p:nvPr/>
        </p:nvSpPr>
        <p:spPr>
          <a:xfrm>
            <a:off x="1791223" y="2899347"/>
            <a:ext cx="813164" cy="1003029"/>
          </a:xfrm>
          <a:prstGeom prst="roundRect">
            <a:avLst>
              <a:gd name="adj" fmla="val 32290"/>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Ingestion Frameworks</a:t>
            </a:r>
          </a:p>
        </p:txBody>
      </p:sp>
      <p:sp>
        <p:nvSpPr>
          <p:cNvPr id="125" name="Ingestion Service"/>
          <p:cNvSpPr/>
          <p:nvPr/>
        </p:nvSpPr>
        <p:spPr>
          <a:xfrm>
            <a:off x="1900910" y="2962958"/>
            <a:ext cx="565210"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Ingestion Service</a:t>
            </a:r>
          </a:p>
        </p:txBody>
      </p:sp>
      <p:sp>
        <p:nvSpPr>
          <p:cNvPr id="126" name="CDAP+"/>
          <p:cNvSpPr/>
          <p:nvPr/>
        </p:nvSpPr>
        <p:spPr>
          <a:xfrm>
            <a:off x="3480944" y="3241767"/>
            <a:ext cx="44961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CDAP+</a:t>
            </a:r>
          </a:p>
        </p:txBody>
      </p:sp>
      <p:sp>
        <p:nvSpPr>
          <p:cNvPr id="127" name="Interactive Execution"/>
          <p:cNvSpPr/>
          <p:nvPr/>
        </p:nvSpPr>
        <p:spPr>
          <a:xfrm>
            <a:off x="2827281" y="3244144"/>
            <a:ext cx="62496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Interactive Execution</a:t>
            </a:r>
          </a:p>
        </p:txBody>
      </p:sp>
      <p:sp>
        <p:nvSpPr>
          <p:cNvPr id="128" name="Analytics Engine"/>
          <p:cNvSpPr/>
          <p:nvPr/>
        </p:nvSpPr>
        <p:spPr>
          <a:xfrm>
            <a:off x="4156399" y="2875303"/>
            <a:ext cx="2116455" cy="1003029"/>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Analytics Engine</a:t>
            </a:r>
            <a:r>
              <a:rPr lang="en-US" sz="800" dirty="0">
                <a:latin typeface="Helvetica"/>
                <a:cs typeface="Helvetica"/>
              </a:rPr>
              <a:t> **</a:t>
            </a:r>
            <a:endParaRPr sz="800" dirty="0">
              <a:latin typeface="Helvetica"/>
              <a:cs typeface="Helvetica"/>
            </a:endParaRPr>
          </a:p>
        </p:txBody>
      </p:sp>
      <p:sp>
        <p:nvSpPr>
          <p:cNvPr id="129" name="Feature Engineering"/>
          <p:cNvSpPr/>
          <p:nvPr/>
        </p:nvSpPr>
        <p:spPr>
          <a:xfrm>
            <a:off x="4250320" y="3001165"/>
            <a:ext cx="636566"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Feature Engineering</a:t>
            </a:r>
          </a:p>
        </p:txBody>
      </p:sp>
      <p:sp>
        <p:nvSpPr>
          <p:cNvPr id="130" name="Model Management"/>
          <p:cNvSpPr/>
          <p:nvPr/>
        </p:nvSpPr>
        <p:spPr>
          <a:xfrm>
            <a:off x="4916856" y="3010959"/>
            <a:ext cx="694590"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Management</a:t>
            </a:r>
          </a:p>
        </p:txBody>
      </p:sp>
      <p:sp>
        <p:nvSpPr>
          <p:cNvPr id="131" name="Model Selection"/>
          <p:cNvSpPr/>
          <p:nvPr/>
        </p:nvSpPr>
        <p:spPr>
          <a:xfrm>
            <a:off x="5636977" y="3005390"/>
            <a:ext cx="575513"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Selection</a:t>
            </a:r>
          </a:p>
        </p:txBody>
      </p:sp>
      <p:sp>
        <p:nvSpPr>
          <p:cNvPr id="132" name="Model Deployment"/>
          <p:cNvSpPr/>
          <p:nvPr/>
        </p:nvSpPr>
        <p:spPr>
          <a:xfrm>
            <a:off x="4388748" y="3300054"/>
            <a:ext cx="72398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Model Deployment</a:t>
            </a:r>
          </a:p>
        </p:txBody>
      </p:sp>
      <p:sp>
        <p:nvSpPr>
          <p:cNvPr id="133" name="ML Automation"/>
          <p:cNvSpPr/>
          <p:nvPr/>
        </p:nvSpPr>
        <p:spPr>
          <a:xfrm>
            <a:off x="5230988" y="3296787"/>
            <a:ext cx="72398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ML Automation</a:t>
            </a:r>
          </a:p>
        </p:txBody>
      </p:sp>
      <p:sp>
        <p:nvSpPr>
          <p:cNvPr id="134" name="User Interface Frameworks"/>
          <p:cNvSpPr/>
          <p:nvPr/>
        </p:nvSpPr>
        <p:spPr>
          <a:xfrm>
            <a:off x="6400775" y="2881860"/>
            <a:ext cx="858892" cy="1003029"/>
          </a:xfrm>
          <a:prstGeom prst="roundRect">
            <a:avLst>
              <a:gd name="adj" fmla="val 2850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User Interface Frameworks</a:t>
            </a:r>
          </a:p>
        </p:txBody>
      </p:sp>
      <p:sp>
        <p:nvSpPr>
          <p:cNvPr id="135" name="Kibana+"/>
          <p:cNvSpPr/>
          <p:nvPr/>
        </p:nvSpPr>
        <p:spPr>
          <a:xfrm>
            <a:off x="6560440" y="2965365"/>
            <a:ext cx="575513" cy="20891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UI Toolkit</a:t>
            </a:r>
            <a:endParaRPr sz="800" dirty="0">
              <a:latin typeface="Helvetica"/>
              <a:cs typeface="Helvetica"/>
            </a:endParaRPr>
          </a:p>
        </p:txBody>
      </p:sp>
      <p:sp>
        <p:nvSpPr>
          <p:cNvPr id="136" name="RGE"/>
          <p:cNvSpPr/>
          <p:nvPr/>
        </p:nvSpPr>
        <p:spPr>
          <a:xfrm>
            <a:off x="6560440" y="3277900"/>
            <a:ext cx="575513" cy="208912"/>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Superset+ **</a:t>
            </a:r>
            <a:endParaRPr sz="800" dirty="0">
              <a:latin typeface="Helvetica"/>
              <a:cs typeface="Helvetica"/>
            </a:endParaRPr>
          </a:p>
        </p:txBody>
      </p:sp>
      <p:sp>
        <p:nvSpPr>
          <p:cNvPr id="146" name="Ingestion Plugins"/>
          <p:cNvSpPr/>
          <p:nvPr/>
        </p:nvSpPr>
        <p:spPr>
          <a:xfrm>
            <a:off x="1791223" y="1650695"/>
            <a:ext cx="813164" cy="1196900"/>
          </a:xfrm>
          <a:prstGeom prst="roundRect">
            <a:avLst>
              <a:gd name="adj" fmla="val 32290"/>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Ingestion Plugins</a:t>
            </a:r>
          </a:p>
        </p:txBody>
      </p:sp>
      <p:sp>
        <p:nvSpPr>
          <p:cNvPr id="147" name="Parsers"/>
          <p:cNvSpPr/>
          <p:nvPr/>
        </p:nvSpPr>
        <p:spPr>
          <a:xfrm>
            <a:off x="1900910" y="1858617"/>
            <a:ext cx="565210" cy="273351"/>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Parsers</a:t>
            </a:r>
          </a:p>
        </p:txBody>
      </p:sp>
      <p:sp>
        <p:nvSpPr>
          <p:cNvPr id="148" name="Adaptors"/>
          <p:cNvSpPr/>
          <p:nvPr/>
        </p:nvSpPr>
        <p:spPr>
          <a:xfrm>
            <a:off x="1900910" y="2170406"/>
            <a:ext cx="565210" cy="31035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Adaptors</a:t>
            </a:r>
          </a:p>
        </p:txBody>
      </p:sp>
      <p:sp>
        <p:nvSpPr>
          <p:cNvPr id="149" name="Data Processing Plugins"/>
          <p:cNvSpPr/>
          <p:nvPr/>
        </p:nvSpPr>
        <p:spPr>
          <a:xfrm>
            <a:off x="2770086" y="1650695"/>
            <a:ext cx="1223509" cy="1186861"/>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Data Processing Plugins</a:t>
            </a:r>
          </a:p>
        </p:txBody>
      </p:sp>
      <p:sp>
        <p:nvSpPr>
          <p:cNvPr id="150" name="Graph"/>
          <p:cNvSpPr/>
          <p:nvPr/>
        </p:nvSpPr>
        <p:spPr>
          <a:xfrm>
            <a:off x="2848778" y="1851814"/>
            <a:ext cx="48311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Graph</a:t>
            </a:r>
          </a:p>
        </p:txBody>
      </p:sp>
      <p:sp>
        <p:nvSpPr>
          <p:cNvPr id="151" name="Collector"/>
          <p:cNvSpPr/>
          <p:nvPr/>
        </p:nvSpPr>
        <p:spPr>
          <a:xfrm>
            <a:off x="1900910" y="3255400"/>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Collector</a:t>
            </a:r>
          </a:p>
        </p:txBody>
      </p:sp>
      <p:sp>
        <p:nvSpPr>
          <p:cNvPr id="152" name="Search"/>
          <p:cNvSpPr/>
          <p:nvPr/>
        </p:nvSpPr>
        <p:spPr>
          <a:xfrm>
            <a:off x="2848778" y="2163603"/>
            <a:ext cx="48311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solidFill>
                  <a:schemeClr val="tx1"/>
                </a:solidFill>
                <a:latin typeface="Helvetica"/>
                <a:cs typeface="Helvetica"/>
              </a:rPr>
              <a:t>Search</a:t>
            </a:r>
          </a:p>
        </p:txBody>
      </p:sp>
      <p:sp>
        <p:nvSpPr>
          <p:cNvPr id="153" name="Rules Engine"/>
          <p:cNvSpPr/>
          <p:nvPr/>
        </p:nvSpPr>
        <p:spPr>
          <a:xfrm>
            <a:off x="3391197" y="1851814"/>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solidFill>
                  <a:schemeClr val="tx1"/>
                </a:solidFill>
                <a:latin typeface="Helvetica"/>
                <a:cs typeface="Helvetica"/>
              </a:rPr>
              <a:t>Rules Engine</a:t>
            </a:r>
            <a:r>
              <a:rPr lang="en-US" sz="800" dirty="0">
                <a:solidFill>
                  <a:schemeClr val="tx1"/>
                </a:solidFill>
                <a:latin typeface="Helvetica"/>
                <a:cs typeface="Helvetica"/>
              </a:rPr>
              <a:t> **</a:t>
            </a:r>
            <a:endParaRPr sz="800" dirty="0">
              <a:solidFill>
                <a:schemeClr val="tx1"/>
              </a:solidFill>
              <a:latin typeface="Helvetica"/>
              <a:cs typeface="Helvetica"/>
            </a:endParaRPr>
          </a:p>
        </p:txBody>
      </p:sp>
      <p:sp>
        <p:nvSpPr>
          <p:cNvPr id="154" name="Source/Sink"/>
          <p:cNvSpPr/>
          <p:nvPr/>
        </p:nvSpPr>
        <p:spPr>
          <a:xfrm>
            <a:off x="3391197" y="2163603"/>
            <a:ext cx="565210"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Source/</a:t>
            </a:r>
            <a:endParaRPr lang="en-US" sz="800" dirty="0">
              <a:latin typeface="Helvetica"/>
              <a:cs typeface="Helvetica"/>
            </a:endParaRPr>
          </a:p>
          <a:p>
            <a:pPr algn="ctr"/>
            <a:r>
              <a:rPr sz="800" dirty="0">
                <a:latin typeface="Helvetica"/>
                <a:cs typeface="Helvetica"/>
              </a:rPr>
              <a:t>Sink</a:t>
            </a:r>
          </a:p>
        </p:txBody>
      </p:sp>
      <p:sp>
        <p:nvSpPr>
          <p:cNvPr id="155" name="Analytics Plugins"/>
          <p:cNvSpPr/>
          <p:nvPr/>
        </p:nvSpPr>
        <p:spPr>
          <a:xfrm>
            <a:off x="4156400" y="1640656"/>
            <a:ext cx="2116454" cy="1193494"/>
          </a:xfrm>
          <a:prstGeom prst="roundRect">
            <a:avLst>
              <a:gd name="adj" fmla="val 19326"/>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Analytics Plugins</a:t>
            </a:r>
          </a:p>
        </p:txBody>
      </p:sp>
      <p:sp>
        <p:nvSpPr>
          <p:cNvPr id="156" name="User Interface Plugins"/>
          <p:cNvSpPr/>
          <p:nvPr/>
        </p:nvSpPr>
        <p:spPr>
          <a:xfrm>
            <a:off x="6400775" y="1640656"/>
            <a:ext cx="859091" cy="1194805"/>
          </a:xfrm>
          <a:prstGeom prst="roundRect">
            <a:avLst>
              <a:gd name="adj" fmla="val 2850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a:latin typeface="Helvetica"/>
                <a:cs typeface="Helvetica"/>
              </a:rPr>
              <a:t>User Interface Plugins</a:t>
            </a:r>
          </a:p>
        </p:txBody>
      </p:sp>
      <p:sp>
        <p:nvSpPr>
          <p:cNvPr id="157" name="Components"/>
          <p:cNvSpPr/>
          <p:nvPr/>
        </p:nvSpPr>
        <p:spPr>
          <a:xfrm>
            <a:off x="6480151" y="2021783"/>
            <a:ext cx="74349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Components</a:t>
            </a:r>
          </a:p>
        </p:txBody>
      </p:sp>
      <p:sp>
        <p:nvSpPr>
          <p:cNvPr id="161" name="Feature Primitives"/>
          <p:cNvSpPr/>
          <p:nvPr/>
        </p:nvSpPr>
        <p:spPr>
          <a:xfrm>
            <a:off x="4466135" y="2056190"/>
            <a:ext cx="677328"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Feature Primitives</a:t>
            </a:r>
          </a:p>
        </p:txBody>
      </p:sp>
      <p:sp>
        <p:nvSpPr>
          <p:cNvPr id="162" name="ML Plugins"/>
          <p:cNvSpPr/>
          <p:nvPr/>
        </p:nvSpPr>
        <p:spPr>
          <a:xfrm>
            <a:off x="5230988" y="2056190"/>
            <a:ext cx="677328"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ML Plugins</a:t>
            </a:r>
          </a:p>
        </p:txBody>
      </p:sp>
      <p:sp>
        <p:nvSpPr>
          <p:cNvPr id="166" name="App1"/>
          <p:cNvSpPr/>
          <p:nvPr/>
        </p:nvSpPr>
        <p:spPr>
          <a:xfrm>
            <a:off x="1791223" y="576074"/>
            <a:ext cx="5488701" cy="290908"/>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App1</a:t>
            </a:r>
          </a:p>
        </p:txBody>
      </p:sp>
      <p:sp>
        <p:nvSpPr>
          <p:cNvPr id="167" name="App2"/>
          <p:cNvSpPr/>
          <p:nvPr/>
        </p:nvSpPr>
        <p:spPr>
          <a:xfrm>
            <a:off x="1791223" y="917222"/>
            <a:ext cx="5488701" cy="290907"/>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App2</a:t>
            </a:r>
          </a:p>
        </p:txBody>
      </p:sp>
      <p:sp>
        <p:nvSpPr>
          <p:cNvPr id="168" name="AppN"/>
          <p:cNvSpPr/>
          <p:nvPr/>
        </p:nvSpPr>
        <p:spPr>
          <a:xfrm>
            <a:off x="1789354" y="1258370"/>
            <a:ext cx="5488702" cy="290907"/>
          </a:xfrm>
          <a:prstGeom prst="roundRect">
            <a:avLst>
              <a:gd name="adj" fmla="val 50000"/>
            </a:avLst>
          </a:prstGeom>
          <a:solidFill>
            <a:schemeClr val="accent5">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400" b="0">
                <a:latin typeface="+mn-lt"/>
                <a:ea typeface="+mn-ea"/>
                <a:cs typeface="+mn-cs"/>
                <a:sym typeface="Helvetica Neue Medium"/>
              </a:defRPr>
            </a:lvl1pPr>
          </a:lstStyle>
          <a:p>
            <a:pPr algn="ctr"/>
            <a:r>
              <a:rPr sz="800">
                <a:latin typeface="Helvetica"/>
                <a:cs typeface="Helvetica"/>
              </a:rPr>
              <a:t>AppN</a:t>
            </a:r>
          </a:p>
        </p:txBody>
      </p:sp>
      <p:sp>
        <p:nvSpPr>
          <p:cNvPr id="169" name="Dev Ops"/>
          <p:cNvSpPr/>
          <p:nvPr/>
        </p:nvSpPr>
        <p:spPr>
          <a:xfrm>
            <a:off x="7440841" y="566704"/>
            <a:ext cx="749749" cy="4278392"/>
          </a:xfrm>
          <a:prstGeom prst="roundRect">
            <a:avLst>
              <a:gd name="adj" fmla="val 27841"/>
            </a:avLst>
          </a:prstGeom>
          <a:solidFill>
            <a:schemeClr val="accent6">
              <a:lumMod val="40000"/>
              <a:lumOff val="6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400" b="0">
                <a:latin typeface="+mn-lt"/>
                <a:ea typeface="+mn-ea"/>
                <a:cs typeface="+mn-cs"/>
                <a:sym typeface="Helvetica Neue Medium"/>
              </a:defRPr>
            </a:lvl1pPr>
          </a:lstStyle>
          <a:p>
            <a:pPr algn="ctr"/>
            <a:r>
              <a:rPr sz="600"/>
              <a:t>Dev Ops</a:t>
            </a:r>
          </a:p>
        </p:txBody>
      </p:sp>
      <p:sp>
        <p:nvSpPr>
          <p:cNvPr id="170" name="Continuous Integration"/>
          <p:cNvSpPr/>
          <p:nvPr/>
        </p:nvSpPr>
        <p:spPr>
          <a:xfrm>
            <a:off x="7497571" y="1765733"/>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Continuous Integration</a:t>
            </a:r>
          </a:p>
        </p:txBody>
      </p:sp>
      <p:sp>
        <p:nvSpPr>
          <p:cNvPr id="171" name="Continuous Deployment"/>
          <p:cNvSpPr/>
          <p:nvPr/>
        </p:nvSpPr>
        <p:spPr>
          <a:xfrm>
            <a:off x="7497945" y="2108089"/>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Continuous </a:t>
            </a:r>
            <a:r>
              <a:rPr sz="700" dirty="0">
                <a:latin typeface="Helvetica"/>
                <a:cs typeface="Helvetica"/>
              </a:rPr>
              <a:t>Deployment</a:t>
            </a:r>
            <a:r>
              <a:rPr lang="en-US" sz="700" dirty="0">
                <a:latin typeface="Helvetica"/>
                <a:cs typeface="Helvetica"/>
              </a:rPr>
              <a:t>**</a:t>
            </a:r>
            <a:endParaRPr sz="800" dirty="0">
              <a:latin typeface="Helvetica"/>
              <a:cs typeface="Helvetica"/>
            </a:endParaRPr>
          </a:p>
        </p:txBody>
      </p:sp>
      <p:sp>
        <p:nvSpPr>
          <p:cNvPr id="172" name="Test Automation"/>
          <p:cNvSpPr/>
          <p:nvPr/>
        </p:nvSpPr>
        <p:spPr>
          <a:xfrm>
            <a:off x="7497571" y="2450447"/>
            <a:ext cx="654592"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Test Automation</a:t>
            </a:r>
          </a:p>
        </p:txBody>
      </p:sp>
      <p:sp>
        <p:nvSpPr>
          <p:cNvPr id="175" name="IB Mgmt"/>
          <p:cNvSpPr/>
          <p:nvPr/>
        </p:nvSpPr>
        <p:spPr>
          <a:xfrm>
            <a:off x="3480945" y="2949479"/>
            <a:ext cx="449613"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IB Mgmt</a:t>
            </a:r>
          </a:p>
        </p:txBody>
      </p:sp>
      <p:sp>
        <p:nvSpPr>
          <p:cNvPr id="176" name="OAM"/>
          <p:cNvSpPr/>
          <p:nvPr/>
        </p:nvSpPr>
        <p:spPr>
          <a:xfrm>
            <a:off x="7497571" y="2782051"/>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a:latin typeface="Helvetica"/>
                <a:cs typeface="Helvetica"/>
              </a:rPr>
              <a:t>OAM</a:t>
            </a:r>
          </a:p>
        </p:txBody>
      </p:sp>
      <p:sp>
        <p:nvSpPr>
          <p:cNvPr id="177" name="Data Export Service"/>
          <p:cNvSpPr/>
          <p:nvPr/>
        </p:nvSpPr>
        <p:spPr>
          <a:xfrm>
            <a:off x="2820074" y="2950513"/>
            <a:ext cx="632167" cy="270114"/>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sz="800" dirty="0">
                <a:latin typeface="Helvetica"/>
                <a:cs typeface="Helvetica"/>
              </a:rPr>
              <a:t>Data </a:t>
            </a:r>
            <a:r>
              <a:rPr lang="en-US" sz="800" dirty="0" err="1">
                <a:latin typeface="Helvetica"/>
                <a:cs typeface="Helvetica"/>
              </a:rPr>
              <a:t>Mgmt</a:t>
            </a:r>
            <a:r>
              <a:rPr sz="800" dirty="0">
                <a:latin typeface="Helvetica"/>
                <a:cs typeface="Helvetica"/>
              </a:rPr>
              <a:t> Service</a:t>
            </a:r>
            <a:r>
              <a:rPr lang="en-US" sz="800" dirty="0">
                <a:latin typeface="Helvetica"/>
                <a:cs typeface="Helvetica"/>
              </a:rPr>
              <a:t> **</a:t>
            </a:r>
            <a:endParaRPr sz="800" dirty="0">
              <a:latin typeface="Helvetica"/>
              <a:cs typeface="Helvetica"/>
            </a:endParaRPr>
          </a:p>
        </p:txBody>
      </p:sp>
      <p:sp>
        <p:nvSpPr>
          <p:cNvPr id="62" name="Security Frameworks"/>
          <p:cNvSpPr/>
          <p:nvPr/>
        </p:nvSpPr>
        <p:spPr>
          <a:xfrm>
            <a:off x="747430" y="540359"/>
            <a:ext cx="883561" cy="4304737"/>
          </a:xfrm>
          <a:prstGeom prst="roundRect">
            <a:avLst>
              <a:gd name="adj" fmla="val 27841"/>
            </a:avLst>
          </a:prstGeom>
          <a:solidFill>
            <a:schemeClr val="accent2">
              <a:lumMod val="60000"/>
              <a:lumOff val="40000"/>
            </a:schemeClr>
          </a:solidFill>
          <a:ln w="12700">
            <a:miter lim="400000"/>
          </a:ln>
          <a:extLst>
            <a:ext uri="{C572A759-6A51-4108-AA02-DFA0A04FC94B}">
              <ma14:wrappingTextBoxFlag xmlns="" xmlns:ma14="http://schemas.microsoft.com/office/mac/drawingml/2011/main" val="1"/>
            </a:ext>
          </a:extLst>
        </p:spPr>
        <p:txBody>
          <a:bodyPr lIns="26789" tIns="26789" rIns="26789" bIns="26789" anchor="b"/>
          <a:lstStyle>
            <a:lvl1pPr>
              <a:defRPr sz="1200" b="0">
                <a:latin typeface="+mn-lt"/>
                <a:ea typeface="+mn-ea"/>
                <a:cs typeface="+mn-cs"/>
                <a:sym typeface="Helvetica Neue Medium"/>
              </a:defRPr>
            </a:lvl1pPr>
          </a:lstStyle>
          <a:p>
            <a:pPr algn="ctr"/>
            <a:r>
              <a:rPr sz="800" dirty="0">
                <a:latin typeface="Helvetica"/>
                <a:cs typeface="Helvetica"/>
              </a:rPr>
              <a:t>Security</a:t>
            </a:r>
          </a:p>
        </p:txBody>
      </p:sp>
      <p:sp>
        <p:nvSpPr>
          <p:cNvPr id="65" name="Security Audits"/>
          <p:cNvSpPr/>
          <p:nvPr/>
        </p:nvSpPr>
        <p:spPr>
          <a:xfrm>
            <a:off x="788250" y="1765733"/>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Authentication</a:t>
            </a:r>
            <a:endParaRPr sz="800" dirty="0">
              <a:latin typeface="Helvetica"/>
              <a:cs typeface="Helvetica"/>
            </a:endParaRPr>
          </a:p>
        </p:txBody>
      </p:sp>
      <p:sp>
        <p:nvSpPr>
          <p:cNvPr id="66" name="Security Audits"/>
          <p:cNvSpPr/>
          <p:nvPr/>
        </p:nvSpPr>
        <p:spPr>
          <a:xfrm>
            <a:off x="788250" y="2107085"/>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Authorization</a:t>
            </a:r>
            <a:endParaRPr sz="800" dirty="0">
              <a:latin typeface="Helvetica"/>
              <a:cs typeface="Helvetica"/>
            </a:endParaRPr>
          </a:p>
        </p:txBody>
      </p:sp>
      <p:sp>
        <p:nvSpPr>
          <p:cNvPr id="67" name="Security Audits"/>
          <p:cNvSpPr/>
          <p:nvPr/>
        </p:nvSpPr>
        <p:spPr>
          <a:xfrm>
            <a:off x="788250" y="2465666"/>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Encryption **</a:t>
            </a:r>
            <a:endParaRPr sz="800" dirty="0">
              <a:latin typeface="Helvetica"/>
              <a:cs typeface="Helvetica"/>
            </a:endParaRPr>
          </a:p>
        </p:txBody>
      </p:sp>
      <p:sp>
        <p:nvSpPr>
          <p:cNvPr id="68" name="Vormetric"/>
          <p:cNvSpPr/>
          <p:nvPr/>
        </p:nvSpPr>
        <p:spPr>
          <a:xfrm>
            <a:off x="788250" y="2835461"/>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Key Management **</a:t>
            </a:r>
            <a:endParaRPr sz="800" dirty="0">
              <a:latin typeface="Helvetica"/>
              <a:cs typeface="Helvetica"/>
            </a:endParaRPr>
          </a:p>
        </p:txBody>
      </p:sp>
      <p:sp>
        <p:nvSpPr>
          <p:cNvPr id="69" name="Security Audits"/>
          <p:cNvSpPr/>
          <p:nvPr/>
        </p:nvSpPr>
        <p:spPr>
          <a:xfrm>
            <a:off x="788250" y="3176168"/>
            <a:ext cx="801473" cy="231068"/>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Audit Logs</a:t>
            </a:r>
            <a:endParaRPr sz="800" dirty="0">
              <a:latin typeface="Helvetica"/>
              <a:cs typeface="Helvetica"/>
            </a:endParaRPr>
          </a:p>
        </p:txBody>
      </p:sp>
      <p:pic>
        <p:nvPicPr>
          <p:cNvPr id="59" name="Picture 58">
            <a:extLst>
              <a:ext uri="{FF2B5EF4-FFF2-40B4-BE49-F238E27FC236}">
                <a16:creationId xmlns:a16="http://schemas.microsoft.com/office/drawing/2014/main" id="{28364FC7-9085-5143-A1F3-5A1E55AF672A}"/>
              </a:ext>
            </a:extLst>
          </p:cNvPr>
          <p:cNvPicPr>
            <a:picLocks noChangeAspect="1"/>
          </p:cNvPicPr>
          <p:nvPr/>
        </p:nvPicPr>
        <p:blipFill>
          <a:blip r:embed="rId3"/>
          <a:stretch>
            <a:fillRect/>
          </a:stretch>
        </p:blipFill>
        <p:spPr>
          <a:xfrm>
            <a:off x="1791223" y="3946210"/>
            <a:ext cx="5468643" cy="898886"/>
          </a:xfrm>
          <a:prstGeom prst="rect">
            <a:avLst/>
          </a:prstGeom>
        </p:spPr>
      </p:pic>
      <p:sp>
        <p:nvSpPr>
          <p:cNvPr id="60" name="OAM">
            <a:extLst>
              <a:ext uri="{FF2B5EF4-FFF2-40B4-BE49-F238E27FC236}">
                <a16:creationId xmlns:a16="http://schemas.microsoft.com/office/drawing/2014/main" id="{9E47D91F-27D9-5349-A266-33574A0D9A8A}"/>
              </a:ext>
            </a:extLst>
          </p:cNvPr>
          <p:cNvSpPr/>
          <p:nvPr/>
        </p:nvSpPr>
        <p:spPr>
          <a:xfrm>
            <a:off x="7494028" y="3109097"/>
            <a:ext cx="654592" cy="270115"/>
          </a:xfrm>
          <a:prstGeom prst="rect">
            <a:avLst/>
          </a:prstGeom>
          <a:solidFill>
            <a:srgbClr val="FFFFFF"/>
          </a:solidFill>
          <a:ln w="12700">
            <a:miter lim="400000"/>
          </a:ln>
          <a:extLst>
            <a:ext uri="{C572A759-6A51-4108-AA02-DFA0A04FC94B}">
              <ma14:wrappingTextBoxFlag xmlns="" xmlns:ma14="http://schemas.microsoft.com/office/mac/drawingml/2011/main" val="1"/>
            </a:ext>
          </a:extLst>
        </p:spPr>
        <p:txBody>
          <a:bodyPr lIns="26789" tIns="26789" rIns="26789" bIns="26789" anchor="ctr"/>
          <a:lstStyle>
            <a:lvl1pPr>
              <a:defRPr sz="1200" b="0">
                <a:solidFill>
                  <a:srgbClr val="000000"/>
                </a:solidFill>
                <a:latin typeface="+mn-lt"/>
                <a:ea typeface="+mn-ea"/>
                <a:cs typeface="+mn-cs"/>
                <a:sym typeface="Helvetica Neue Medium"/>
              </a:defRPr>
            </a:lvl1pPr>
          </a:lstStyle>
          <a:p>
            <a:pPr algn="ctr"/>
            <a:r>
              <a:rPr lang="en-US" sz="800" dirty="0">
                <a:latin typeface="Helvetica"/>
                <a:cs typeface="Helvetica"/>
              </a:rPr>
              <a:t>Provisioner</a:t>
            </a:r>
            <a:endParaRPr sz="800" dirty="0">
              <a:latin typeface="Helvetica"/>
              <a:cs typeface="Helvetica"/>
            </a:endParaRPr>
          </a:p>
        </p:txBody>
      </p:sp>
      <p:sp>
        <p:nvSpPr>
          <p:cNvPr id="3" name="TextBox 2">
            <a:extLst>
              <a:ext uri="{FF2B5EF4-FFF2-40B4-BE49-F238E27FC236}">
                <a16:creationId xmlns:a16="http://schemas.microsoft.com/office/drawing/2014/main" id="{11AC08CC-1F14-1B41-8927-554CC5343DF0}"/>
              </a:ext>
            </a:extLst>
          </p:cNvPr>
          <p:cNvSpPr txBox="1"/>
          <p:nvPr/>
        </p:nvSpPr>
        <p:spPr>
          <a:xfrm>
            <a:off x="5636977" y="4845096"/>
            <a:ext cx="2178802" cy="246221"/>
          </a:xfrm>
          <a:prstGeom prst="rect">
            <a:avLst/>
          </a:prstGeom>
          <a:noFill/>
        </p:spPr>
        <p:txBody>
          <a:bodyPr wrap="none" rtlCol="0">
            <a:spAutoFit/>
          </a:bodyPr>
          <a:lstStyle/>
          <a:p>
            <a:r>
              <a:rPr lang="en-US" sz="1000" dirty="0"/>
              <a:t>** Currently under development</a:t>
            </a:r>
          </a:p>
        </p:txBody>
      </p:sp>
      <p:pic>
        <p:nvPicPr>
          <p:cNvPr id="2" name="Picture 1">
            <a:extLst>
              <a:ext uri="{FF2B5EF4-FFF2-40B4-BE49-F238E27FC236}">
                <a16:creationId xmlns:a16="http://schemas.microsoft.com/office/drawing/2014/main" id="{E5252440-5507-814C-9B85-4F570AE343E6}"/>
              </a:ext>
            </a:extLst>
          </p:cNvPr>
          <p:cNvPicPr>
            <a:picLocks noChangeAspect="1"/>
          </p:cNvPicPr>
          <p:nvPr/>
        </p:nvPicPr>
        <p:blipFill>
          <a:blip r:embed="rId4"/>
          <a:stretch>
            <a:fillRect/>
          </a:stretch>
        </p:blipFill>
        <p:spPr>
          <a:xfrm>
            <a:off x="4825963" y="4093669"/>
            <a:ext cx="525461" cy="225197"/>
          </a:xfrm>
          <a:prstGeom prst="rect">
            <a:avLst/>
          </a:prstGeom>
        </p:spPr>
      </p:pic>
    </p:spTree>
    <p:extLst>
      <p:ext uri="{BB962C8B-B14F-4D97-AF65-F5344CB8AC3E}">
        <p14:creationId xmlns:p14="http://schemas.microsoft.com/office/powerpoint/2010/main" val="306242775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762DF-8920-D043-B125-785F075A70B6}"/>
              </a:ext>
            </a:extLst>
          </p:cNvPr>
          <p:cNvSpPr>
            <a:spLocks noGrp="1"/>
          </p:cNvSpPr>
          <p:nvPr>
            <p:ph type="title"/>
          </p:nvPr>
        </p:nvSpPr>
        <p:spPr/>
        <p:txBody>
          <a:bodyPr/>
          <a:lstStyle/>
          <a:p>
            <a:r>
              <a:rPr lang="en-US" dirty="0"/>
              <a:t>Reflex (1)</a:t>
            </a:r>
          </a:p>
        </p:txBody>
      </p:sp>
      <p:sp>
        <p:nvSpPr>
          <p:cNvPr id="3" name="Content Placeholder 2">
            <a:extLst>
              <a:ext uri="{FF2B5EF4-FFF2-40B4-BE49-F238E27FC236}">
                <a16:creationId xmlns:a16="http://schemas.microsoft.com/office/drawing/2014/main" id="{F46B3C56-3139-1546-89D1-42B193EE329E}"/>
              </a:ext>
            </a:extLst>
          </p:cNvPr>
          <p:cNvSpPr>
            <a:spLocks noGrp="1"/>
          </p:cNvSpPr>
          <p:nvPr>
            <p:ph idx="1"/>
          </p:nvPr>
        </p:nvSpPr>
        <p:spPr>
          <a:xfrm>
            <a:off x="272667" y="705679"/>
            <a:ext cx="8525893" cy="3995530"/>
          </a:xfrm>
        </p:spPr>
        <p:txBody>
          <a:bodyPr/>
          <a:lstStyle/>
          <a:p>
            <a:r>
              <a:rPr lang="en-US" sz="1400" dirty="0"/>
              <a:t>Makes it easy to build end-to-end big data applications.</a:t>
            </a:r>
          </a:p>
          <a:p>
            <a:pPr marL="812800" lvl="1" indent="-342900">
              <a:buFont typeface="+mj-lt"/>
              <a:buAutoNum type="arabicPeriod"/>
            </a:pPr>
            <a:r>
              <a:rPr lang="en-US" sz="1400" b="1" dirty="0"/>
              <a:t>Multiple</a:t>
            </a:r>
            <a:r>
              <a:rPr lang="en-US" sz="1400" dirty="0"/>
              <a:t> data ingestion tool choices (per use case)</a:t>
            </a:r>
          </a:p>
          <a:p>
            <a:pPr marL="812800" lvl="1" indent="-342900">
              <a:buFont typeface="+mj-lt"/>
              <a:buAutoNum type="arabicPeriod"/>
            </a:pPr>
            <a:r>
              <a:rPr lang="en-US" sz="1400" b="1" dirty="0"/>
              <a:t>Simplifies data processing</a:t>
            </a:r>
            <a:r>
              <a:rPr lang="en-US" sz="1400" dirty="0"/>
              <a:t> </a:t>
            </a:r>
          </a:p>
          <a:p>
            <a:pPr marL="812800" lvl="1" indent="-342900">
              <a:buFont typeface="+mj-lt"/>
              <a:buAutoNum type="arabicPeriod"/>
            </a:pPr>
            <a:r>
              <a:rPr lang="en-US" sz="1400" b="1" dirty="0"/>
              <a:t>Analytics</a:t>
            </a:r>
            <a:endParaRPr lang="en-US" sz="1400" dirty="0"/>
          </a:p>
          <a:p>
            <a:pPr marL="1041400" lvl="2" indent="-342900"/>
            <a:r>
              <a:rPr lang="en-US" sz="1100" b="1" dirty="0"/>
              <a:t>Notebook support </a:t>
            </a:r>
            <a:endParaRPr lang="en-US" sz="1100" dirty="0"/>
          </a:p>
          <a:p>
            <a:pPr marL="1041400" lvl="2" indent="-342900"/>
            <a:r>
              <a:rPr lang="en-US" sz="1100" b="1" dirty="0"/>
              <a:t>Model Management Framework</a:t>
            </a:r>
          </a:p>
          <a:p>
            <a:pPr marL="1041400" lvl="2" indent="-342900"/>
            <a:r>
              <a:rPr lang="en-US" sz="1100" b="1" dirty="0"/>
              <a:t>Model Deployment</a:t>
            </a:r>
          </a:p>
          <a:p>
            <a:pPr marL="812800" lvl="1" indent="-342900">
              <a:buFont typeface="+mj-lt"/>
              <a:buAutoNum type="arabicPeriod"/>
            </a:pPr>
            <a:r>
              <a:rPr lang="en-US" sz="1400" b="1" dirty="0"/>
              <a:t>Extends data model</a:t>
            </a:r>
            <a:r>
              <a:rPr lang="en-US" sz="1400" dirty="0"/>
              <a:t> portfolio with:</a:t>
            </a:r>
          </a:p>
          <a:p>
            <a:pPr marL="1041400" lvl="2" indent="-342900"/>
            <a:r>
              <a:rPr lang="en-US" sz="1100" dirty="0"/>
              <a:t>For search use cases (ES)</a:t>
            </a:r>
          </a:p>
          <a:p>
            <a:pPr marL="1041400" lvl="2" indent="-342900"/>
            <a:r>
              <a:rPr lang="en-US" sz="1100" dirty="0"/>
              <a:t>For graph use cases (</a:t>
            </a:r>
            <a:r>
              <a:rPr lang="en-US" sz="1100" dirty="0" err="1"/>
              <a:t>JanusGraph</a:t>
            </a:r>
            <a:r>
              <a:rPr lang="en-US" sz="1100" dirty="0"/>
              <a:t>)</a:t>
            </a:r>
          </a:p>
          <a:p>
            <a:pPr marL="1041400" lvl="2" indent="-342900"/>
            <a:r>
              <a:rPr lang="en-US" sz="1100" dirty="0"/>
              <a:t>For in-memory key-value store (</a:t>
            </a:r>
            <a:r>
              <a:rPr lang="en-US" sz="1100" dirty="0" err="1"/>
              <a:t>Redis</a:t>
            </a:r>
            <a:r>
              <a:rPr lang="en-US" sz="1100" dirty="0"/>
              <a:t>)</a:t>
            </a:r>
          </a:p>
        </p:txBody>
      </p:sp>
    </p:spTree>
    <p:extLst>
      <p:ext uri="{BB962C8B-B14F-4D97-AF65-F5344CB8AC3E}">
        <p14:creationId xmlns:p14="http://schemas.microsoft.com/office/powerpoint/2010/main" val="701108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04B2D1-395C-2E40-B413-30EC7DB67D79}"/>
              </a:ext>
            </a:extLst>
          </p:cNvPr>
          <p:cNvSpPr>
            <a:spLocks noGrp="1"/>
          </p:cNvSpPr>
          <p:nvPr>
            <p:ph type="title"/>
          </p:nvPr>
        </p:nvSpPr>
        <p:spPr/>
        <p:txBody>
          <a:bodyPr/>
          <a:lstStyle/>
          <a:p>
            <a:r>
              <a:rPr lang="en-US" dirty="0"/>
              <a:t>Reflex (2)</a:t>
            </a:r>
          </a:p>
        </p:txBody>
      </p:sp>
      <p:sp>
        <p:nvSpPr>
          <p:cNvPr id="3" name="Content Placeholder 2">
            <a:extLst>
              <a:ext uri="{FF2B5EF4-FFF2-40B4-BE49-F238E27FC236}">
                <a16:creationId xmlns:a16="http://schemas.microsoft.com/office/drawing/2014/main" id="{BC680AAB-6EEA-1A47-BCFD-02C61F29E518}"/>
              </a:ext>
            </a:extLst>
          </p:cNvPr>
          <p:cNvSpPr>
            <a:spLocks noGrp="1"/>
          </p:cNvSpPr>
          <p:nvPr>
            <p:ph idx="1"/>
          </p:nvPr>
        </p:nvSpPr>
        <p:spPr/>
        <p:txBody>
          <a:bodyPr/>
          <a:lstStyle/>
          <a:p>
            <a:pPr marL="469900" lvl="1" indent="0">
              <a:buNone/>
            </a:pPr>
            <a:r>
              <a:rPr lang="en-US" sz="1400" b="1" dirty="0"/>
              <a:t>7. 	Data Bus </a:t>
            </a:r>
            <a:r>
              <a:rPr lang="en-US" sz="1400" dirty="0"/>
              <a:t>(Kafka) based processing</a:t>
            </a:r>
          </a:p>
          <a:p>
            <a:pPr marL="469900" lvl="1" indent="0">
              <a:buNone/>
            </a:pPr>
            <a:r>
              <a:rPr lang="en-US" sz="1400" b="1" dirty="0"/>
              <a:t>8. 	UI</a:t>
            </a:r>
          </a:p>
          <a:p>
            <a:pPr marL="869950" lvl="2" indent="-171450"/>
            <a:r>
              <a:rPr lang="en-US" sz="1100" b="1" dirty="0"/>
              <a:t>UI Toolkit</a:t>
            </a:r>
            <a:r>
              <a:rPr lang="en-US" sz="1100" dirty="0"/>
              <a:t>(HTML5/Angular)</a:t>
            </a:r>
          </a:p>
          <a:p>
            <a:pPr marL="869950" lvl="2" indent="-171450"/>
            <a:r>
              <a:rPr lang="en-US" sz="1100" b="1" dirty="0" err="1"/>
              <a:t>SuperSet</a:t>
            </a:r>
            <a:r>
              <a:rPr lang="en-US" sz="1100" b="1" dirty="0"/>
              <a:t>+/Kibana</a:t>
            </a:r>
            <a:r>
              <a:rPr lang="en-US" sz="1100" dirty="0"/>
              <a:t> for presentation layer</a:t>
            </a:r>
          </a:p>
          <a:p>
            <a:pPr marL="469900" lvl="1" indent="0">
              <a:buNone/>
            </a:pPr>
            <a:r>
              <a:rPr lang="en-US" sz="1400" dirty="0"/>
              <a:t>9. 	</a:t>
            </a:r>
            <a:r>
              <a:rPr lang="en-US" sz="1400" b="1" dirty="0"/>
              <a:t>Due diligence</a:t>
            </a:r>
            <a:r>
              <a:rPr lang="en-US" sz="1400" dirty="0"/>
              <a:t> before tool/framework integration</a:t>
            </a:r>
          </a:p>
          <a:p>
            <a:pPr marL="469900" lvl="1" indent="0">
              <a:buNone/>
            </a:pPr>
            <a:r>
              <a:rPr lang="en-US" sz="1400" dirty="0"/>
              <a:t>10. 	Allows you </a:t>
            </a:r>
            <a:r>
              <a:rPr lang="en-US" sz="1400" b="1" dirty="0"/>
              <a:t>flexibility to integrate</a:t>
            </a:r>
            <a:r>
              <a:rPr lang="en-US" sz="1400" dirty="0"/>
              <a:t> specific tools with </a:t>
            </a:r>
            <a:r>
              <a:rPr lang="en-US" sz="1400" b="1" dirty="0"/>
              <a:t>Kubernetes/Docker</a:t>
            </a:r>
            <a:r>
              <a:rPr lang="en-US" sz="1400" dirty="0"/>
              <a:t>.</a:t>
            </a:r>
          </a:p>
          <a:p>
            <a:endParaRPr lang="en-US" dirty="0"/>
          </a:p>
        </p:txBody>
      </p:sp>
    </p:spTree>
    <p:extLst>
      <p:ext uri="{BB962C8B-B14F-4D97-AF65-F5344CB8AC3E}">
        <p14:creationId xmlns:p14="http://schemas.microsoft.com/office/powerpoint/2010/main" val="37309691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30E6EB5-01E4-F34D-BEF6-0A8960237F2F}"/>
              </a:ext>
            </a:extLst>
          </p:cNvPr>
          <p:cNvSpPr>
            <a:spLocks noGrp="1"/>
          </p:cNvSpPr>
          <p:nvPr>
            <p:ph type="title"/>
          </p:nvPr>
        </p:nvSpPr>
        <p:spPr/>
        <p:txBody>
          <a:bodyPr/>
          <a:lstStyle/>
          <a:p>
            <a:r>
              <a:rPr lang="en-US" dirty="0"/>
              <a:t>HDP/HDF Components</a:t>
            </a:r>
          </a:p>
        </p:txBody>
      </p:sp>
      <p:sp>
        <p:nvSpPr>
          <p:cNvPr id="5" name="Subtitle 4">
            <a:extLst>
              <a:ext uri="{FF2B5EF4-FFF2-40B4-BE49-F238E27FC236}">
                <a16:creationId xmlns:a16="http://schemas.microsoft.com/office/drawing/2014/main" id="{E5451E2B-7175-7E41-BFB8-3D19C5061A3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956231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73B23-83D8-EB4F-9657-87B12D396174}"/>
              </a:ext>
            </a:extLst>
          </p:cNvPr>
          <p:cNvSpPr>
            <a:spLocks noGrp="1"/>
          </p:cNvSpPr>
          <p:nvPr>
            <p:ph type="title"/>
          </p:nvPr>
        </p:nvSpPr>
        <p:spPr/>
        <p:txBody>
          <a:bodyPr/>
          <a:lstStyle/>
          <a:p>
            <a:r>
              <a:rPr lang="en-US" dirty="0"/>
              <a:t>Hortonworks Stack</a:t>
            </a:r>
          </a:p>
        </p:txBody>
      </p:sp>
      <p:sp>
        <p:nvSpPr>
          <p:cNvPr id="3" name="Content Placeholder 2">
            <a:extLst>
              <a:ext uri="{FF2B5EF4-FFF2-40B4-BE49-F238E27FC236}">
                <a16:creationId xmlns:a16="http://schemas.microsoft.com/office/drawing/2014/main" id="{68F232B6-F588-524F-B282-332A8FE19DAA}"/>
              </a:ext>
            </a:extLst>
          </p:cNvPr>
          <p:cNvSpPr>
            <a:spLocks noGrp="1"/>
          </p:cNvSpPr>
          <p:nvPr>
            <p:ph idx="1"/>
          </p:nvPr>
        </p:nvSpPr>
        <p:spPr/>
        <p:txBody>
          <a:bodyPr/>
          <a:lstStyle/>
          <a:p>
            <a:r>
              <a:rPr lang="en-US" dirty="0"/>
              <a:t>Base Tech Stack used in Reflex is Hortonworks HDP/HDF.</a:t>
            </a:r>
          </a:p>
          <a:p>
            <a:pPr lvl="1"/>
            <a:r>
              <a:rPr lang="en-US" dirty="0"/>
              <a:t>Open source policy</a:t>
            </a:r>
          </a:p>
          <a:p>
            <a:pPr lvl="1"/>
            <a:r>
              <a:rPr lang="en-US" dirty="0"/>
              <a:t>Ambari support</a:t>
            </a:r>
          </a:p>
          <a:p>
            <a:pPr lvl="1"/>
            <a:r>
              <a:rPr lang="en-US" dirty="0"/>
              <a:t>Data governance </a:t>
            </a:r>
          </a:p>
          <a:p>
            <a:pPr lvl="1"/>
            <a:r>
              <a:rPr lang="en-US" dirty="0"/>
              <a:t>Security through Knox and Ranger</a:t>
            </a:r>
          </a:p>
        </p:txBody>
      </p:sp>
      <p:pic>
        <p:nvPicPr>
          <p:cNvPr id="6" name="Picture 5">
            <a:extLst>
              <a:ext uri="{FF2B5EF4-FFF2-40B4-BE49-F238E27FC236}">
                <a16:creationId xmlns:a16="http://schemas.microsoft.com/office/drawing/2014/main" id="{C5BE5C07-BDD0-DC4C-9315-2324BE953243}"/>
              </a:ext>
            </a:extLst>
          </p:cNvPr>
          <p:cNvPicPr>
            <a:picLocks noChangeAspect="1"/>
          </p:cNvPicPr>
          <p:nvPr/>
        </p:nvPicPr>
        <p:blipFill>
          <a:blip r:embed="rId2"/>
          <a:stretch>
            <a:fillRect/>
          </a:stretch>
        </p:blipFill>
        <p:spPr>
          <a:xfrm>
            <a:off x="4546600" y="2533650"/>
            <a:ext cx="50800" cy="76200"/>
          </a:xfrm>
          <a:prstGeom prst="rect">
            <a:avLst/>
          </a:prstGeom>
        </p:spPr>
      </p:pic>
      <p:pic>
        <p:nvPicPr>
          <p:cNvPr id="8" name="Picture 7">
            <a:extLst>
              <a:ext uri="{FF2B5EF4-FFF2-40B4-BE49-F238E27FC236}">
                <a16:creationId xmlns:a16="http://schemas.microsoft.com/office/drawing/2014/main" id="{B9C957BB-1C87-6D46-9FD4-263CFE8F5297}"/>
              </a:ext>
            </a:extLst>
          </p:cNvPr>
          <p:cNvPicPr>
            <a:picLocks noChangeAspect="1"/>
          </p:cNvPicPr>
          <p:nvPr/>
        </p:nvPicPr>
        <p:blipFill>
          <a:blip r:embed="rId3"/>
          <a:stretch>
            <a:fillRect/>
          </a:stretch>
        </p:blipFill>
        <p:spPr>
          <a:xfrm>
            <a:off x="2295167" y="2743556"/>
            <a:ext cx="4480891" cy="1822503"/>
          </a:xfrm>
          <a:prstGeom prst="rect">
            <a:avLst/>
          </a:prstGeom>
        </p:spPr>
      </p:pic>
    </p:spTree>
    <p:extLst>
      <p:ext uri="{BB962C8B-B14F-4D97-AF65-F5344CB8AC3E}">
        <p14:creationId xmlns:p14="http://schemas.microsoft.com/office/powerpoint/2010/main" val="208727202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dirty="0"/>
              <a:t>Resource Management</a:t>
            </a:r>
          </a:p>
        </p:txBody>
      </p:sp>
    </p:spTree>
    <p:extLst>
      <p:ext uri="{BB962C8B-B14F-4D97-AF65-F5344CB8AC3E}">
        <p14:creationId xmlns:p14="http://schemas.microsoft.com/office/powerpoint/2010/main" val="15840458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fr-FR" b="1" dirty="0"/>
              <a:t>YARN</a:t>
            </a:r>
            <a:r>
              <a:rPr lang="fr-FR" dirty="0"/>
              <a:t> to manage </a:t>
            </a:r>
            <a:r>
              <a:rPr lang="fr-FR" dirty="0" err="1"/>
              <a:t>resources</a:t>
            </a:r>
            <a:r>
              <a:rPr lang="fr-FR" dirty="0"/>
              <a:t> for all </a:t>
            </a:r>
            <a:r>
              <a:rPr lang="fr-FR" dirty="0" err="1"/>
              <a:t>Spark</a:t>
            </a:r>
            <a:r>
              <a:rPr lang="fr-FR" dirty="0"/>
              <a:t>, </a:t>
            </a:r>
            <a:r>
              <a:rPr lang="fr-FR" dirty="0" err="1"/>
              <a:t>Spark</a:t>
            </a:r>
            <a:r>
              <a:rPr lang="fr-FR" dirty="0"/>
              <a:t> Streaming applications.</a:t>
            </a:r>
          </a:p>
          <a:p>
            <a:pPr lvl="1"/>
            <a:r>
              <a:rPr lang="fr-FR" dirty="0" err="1"/>
              <a:t>Resources</a:t>
            </a:r>
            <a:r>
              <a:rPr lang="fr-FR" dirty="0"/>
              <a:t> </a:t>
            </a:r>
            <a:r>
              <a:rPr lang="fr-FR" dirty="0" err="1"/>
              <a:t>supported</a:t>
            </a:r>
            <a:r>
              <a:rPr lang="fr-FR" dirty="0"/>
              <a:t> by YARN are CPU and Memory</a:t>
            </a:r>
          </a:p>
          <a:p>
            <a:pPr marL="469900" lvl="1" indent="0">
              <a:buNone/>
            </a:pPr>
            <a:endParaRPr lang="fr-FR" i="1" dirty="0"/>
          </a:p>
          <a:p>
            <a:r>
              <a:rPr lang="fr-FR" b="1" dirty="0" err="1"/>
              <a:t>Kubernetes</a:t>
            </a:r>
            <a:r>
              <a:rPr lang="fr-FR" dirty="0"/>
              <a:t> to manage Containers and </a:t>
            </a:r>
            <a:r>
              <a:rPr lang="fr-FR" dirty="0" err="1"/>
              <a:t>their</a:t>
            </a:r>
            <a:r>
              <a:rPr lang="fr-FR" dirty="0"/>
              <a:t> </a:t>
            </a:r>
            <a:r>
              <a:rPr lang="fr-FR" dirty="0" err="1"/>
              <a:t>resources</a:t>
            </a:r>
            <a:r>
              <a:rPr lang="fr-FR" dirty="0"/>
              <a:t>.</a:t>
            </a:r>
          </a:p>
          <a:p>
            <a:pPr lvl="1"/>
            <a:r>
              <a:rPr lang="fr-FR" dirty="0" err="1"/>
              <a:t>Resources</a:t>
            </a:r>
            <a:r>
              <a:rPr lang="fr-FR" dirty="0"/>
              <a:t> </a:t>
            </a:r>
            <a:r>
              <a:rPr lang="fr-FR" dirty="0" err="1"/>
              <a:t>supported</a:t>
            </a:r>
            <a:r>
              <a:rPr lang="fr-FR" dirty="0"/>
              <a:t> by </a:t>
            </a:r>
            <a:r>
              <a:rPr lang="fr-FR" dirty="0" err="1"/>
              <a:t>Kubernetes</a:t>
            </a:r>
            <a:r>
              <a:rPr lang="fr-FR" dirty="0"/>
              <a:t> are CPU, Memory </a:t>
            </a:r>
          </a:p>
        </p:txBody>
      </p:sp>
      <p:cxnSp>
        <p:nvCxnSpPr>
          <p:cNvPr id="4" name="Straight Connector 3"/>
          <p:cNvCxnSpPr/>
          <p:nvPr/>
        </p:nvCxnSpPr>
        <p:spPr>
          <a:xfrm>
            <a:off x="0" y="789105"/>
            <a:ext cx="9144000" cy="0"/>
          </a:xfrm>
          <a:prstGeom prst="line">
            <a:avLst/>
          </a:prstGeom>
          <a:ln w="9525" cmpd="sng">
            <a:solidFill>
              <a:schemeClr val="accent5"/>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6" name="Title 1"/>
          <p:cNvSpPr>
            <a:spLocks noGrp="1"/>
          </p:cNvSpPr>
          <p:nvPr>
            <p:ph type="title"/>
          </p:nvPr>
        </p:nvSpPr>
        <p:spPr>
          <a:xfrm>
            <a:off x="266700" y="64275"/>
            <a:ext cx="8674100" cy="724830"/>
          </a:xfrm>
        </p:spPr>
        <p:txBody>
          <a:bodyPr/>
          <a:lstStyle/>
          <a:p>
            <a:r>
              <a:rPr lang="en-US" dirty="0"/>
              <a:t>Resource Management</a:t>
            </a:r>
            <a:endParaRPr lang="en-US" i="1" dirty="0"/>
          </a:p>
        </p:txBody>
      </p:sp>
    </p:spTree>
    <p:extLst>
      <p:ext uri="{BB962C8B-B14F-4D97-AF65-F5344CB8AC3E}">
        <p14:creationId xmlns:p14="http://schemas.microsoft.com/office/powerpoint/2010/main" val="1131036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6"/>
          <p:cNvSpPr txBox="1">
            <a:spLocks/>
          </p:cNvSpPr>
          <p:nvPr/>
        </p:nvSpPr>
        <p:spPr>
          <a:xfrm>
            <a:off x="268107" y="136861"/>
            <a:ext cx="8674100" cy="724830"/>
          </a:xfrm>
          <a:prstGeom prst="rect">
            <a:avLst/>
          </a:prstGeom>
        </p:spPr>
        <p:txBody>
          <a:bodyPr/>
          <a:lstStyle>
            <a:lvl1pPr algn="l" defTabSz="457200" rtl="0" eaLnBrk="0" fontAlgn="base" hangingPunct="0">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0" fontAlgn="base" hangingPunct="0">
              <a:lnSpc>
                <a:spcPct val="90000"/>
              </a:lnSpc>
              <a:spcBef>
                <a:spcPct val="0"/>
              </a:spcBef>
              <a:spcAft>
                <a:spcPct val="0"/>
              </a:spcAft>
              <a:defRPr sz="2000" b="1">
                <a:solidFill>
                  <a:schemeClr val="tx1"/>
                </a:solidFill>
                <a:latin typeface="Century Gothic" pitchFamily="34" charset="0"/>
              </a:defRPr>
            </a:lvl2pPr>
            <a:lvl3pPr algn="l" defTabSz="457200" rtl="0" eaLnBrk="0" fontAlgn="base" hangingPunct="0">
              <a:lnSpc>
                <a:spcPct val="90000"/>
              </a:lnSpc>
              <a:spcBef>
                <a:spcPct val="0"/>
              </a:spcBef>
              <a:spcAft>
                <a:spcPct val="0"/>
              </a:spcAft>
              <a:defRPr sz="2000" b="1">
                <a:solidFill>
                  <a:schemeClr val="tx1"/>
                </a:solidFill>
                <a:latin typeface="Century Gothic" pitchFamily="34" charset="0"/>
              </a:defRPr>
            </a:lvl3pPr>
            <a:lvl4pPr algn="l" defTabSz="457200" rtl="0" eaLnBrk="0" fontAlgn="base" hangingPunct="0">
              <a:lnSpc>
                <a:spcPct val="90000"/>
              </a:lnSpc>
              <a:spcBef>
                <a:spcPct val="0"/>
              </a:spcBef>
              <a:spcAft>
                <a:spcPct val="0"/>
              </a:spcAft>
              <a:defRPr sz="2000" b="1">
                <a:solidFill>
                  <a:schemeClr val="tx1"/>
                </a:solidFill>
                <a:latin typeface="Century Gothic" pitchFamily="34" charset="0"/>
              </a:defRPr>
            </a:lvl4pPr>
            <a:lvl5pPr algn="l" defTabSz="457200" rtl="0" eaLnBrk="0" fontAlgn="base" hangingPunct="0">
              <a:lnSpc>
                <a:spcPct val="90000"/>
              </a:lnSpc>
              <a:spcBef>
                <a:spcPct val="0"/>
              </a:spcBef>
              <a:spcAft>
                <a:spcPct val="0"/>
              </a:spcAft>
              <a:defRPr sz="2000" b="1">
                <a:solidFill>
                  <a:schemeClr val="tx1"/>
                </a:solidFill>
                <a:latin typeface="Century Gothic" pitchFamily="34" charset="0"/>
              </a:defRPr>
            </a:lvl5pPr>
            <a:lvl6pPr marL="457200" algn="l" defTabSz="457200" rtl="0" fontAlgn="base">
              <a:lnSpc>
                <a:spcPct val="90000"/>
              </a:lnSpc>
              <a:spcBef>
                <a:spcPct val="0"/>
              </a:spcBef>
              <a:spcAft>
                <a:spcPct val="0"/>
              </a:spcAft>
              <a:defRPr sz="2000" b="1">
                <a:solidFill>
                  <a:schemeClr val="tx1"/>
                </a:solidFill>
                <a:latin typeface="Century Gothic" pitchFamily="34" charset="0"/>
              </a:defRPr>
            </a:lvl6pPr>
            <a:lvl7pPr marL="914400" algn="l" defTabSz="457200" rtl="0" fontAlgn="base">
              <a:lnSpc>
                <a:spcPct val="90000"/>
              </a:lnSpc>
              <a:spcBef>
                <a:spcPct val="0"/>
              </a:spcBef>
              <a:spcAft>
                <a:spcPct val="0"/>
              </a:spcAft>
              <a:defRPr sz="2000" b="1">
                <a:solidFill>
                  <a:schemeClr val="tx1"/>
                </a:solidFill>
                <a:latin typeface="Century Gothic" pitchFamily="34" charset="0"/>
              </a:defRPr>
            </a:lvl7pPr>
            <a:lvl8pPr marL="1371600" algn="l" defTabSz="457200" rtl="0" fontAlgn="base">
              <a:lnSpc>
                <a:spcPct val="90000"/>
              </a:lnSpc>
              <a:spcBef>
                <a:spcPct val="0"/>
              </a:spcBef>
              <a:spcAft>
                <a:spcPct val="0"/>
              </a:spcAft>
              <a:defRPr sz="2000" b="1">
                <a:solidFill>
                  <a:schemeClr val="tx1"/>
                </a:solidFill>
                <a:latin typeface="Century Gothic" pitchFamily="34" charset="0"/>
              </a:defRPr>
            </a:lvl8pPr>
            <a:lvl9pPr marL="1828800" algn="l" defTabSz="457200" rtl="0" fontAlgn="base">
              <a:lnSpc>
                <a:spcPct val="90000"/>
              </a:lnSpc>
              <a:spcBef>
                <a:spcPct val="0"/>
              </a:spcBef>
              <a:spcAft>
                <a:spcPct val="0"/>
              </a:spcAft>
              <a:defRPr sz="2000" b="1">
                <a:solidFill>
                  <a:schemeClr val="tx1"/>
                </a:solidFill>
                <a:latin typeface="Century Gothic" pitchFamily="34" charset="0"/>
              </a:defRPr>
            </a:lvl9pPr>
          </a:lstStyle>
          <a:p>
            <a:r>
              <a:rPr lang="en-US" sz="2400" dirty="0">
                <a:latin typeface="Century Gothic Regular" charset="0"/>
                <a:cs typeface="Arial" panose="020B0604020202020204" pitchFamily="34" charset="0"/>
              </a:rPr>
              <a:t>Anatomy of Big Data Applications</a:t>
            </a:r>
          </a:p>
        </p:txBody>
      </p:sp>
      <p:sp>
        <p:nvSpPr>
          <p:cNvPr id="30" name="Rounded Rectangle 29">
            <a:extLst>
              <a:ext uri="{FF2B5EF4-FFF2-40B4-BE49-F238E27FC236}">
                <a16:creationId xmlns:a16="http://schemas.microsoft.com/office/drawing/2014/main" id="{305EC7BF-4AB2-F94E-B474-3D6285755CB6}"/>
              </a:ext>
            </a:extLst>
          </p:cNvPr>
          <p:cNvSpPr/>
          <p:nvPr/>
        </p:nvSpPr>
        <p:spPr>
          <a:xfrm>
            <a:off x="281928"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bg1"/>
              </a:solidFill>
              <a:latin typeface="Century Gothic" charset="0"/>
              <a:ea typeface="Century Gothic" charset="0"/>
              <a:cs typeface="Century Gothic" charset="0"/>
            </a:endParaRPr>
          </a:p>
          <a:p>
            <a:pPr algn="ctr"/>
            <a:r>
              <a:rPr lang="en-US" dirty="0">
                <a:solidFill>
                  <a:schemeClr val="bg1"/>
                </a:solidFill>
                <a:latin typeface="Century Gothic" charset="0"/>
                <a:ea typeface="Century Gothic" charset="0"/>
                <a:cs typeface="Century Gothic" charset="0"/>
              </a:rPr>
              <a:t>Ingestion</a:t>
            </a:r>
            <a:endParaRPr lang="en-US" sz="1050" dirty="0">
              <a:solidFill>
                <a:schemeClr val="bg1"/>
              </a:solidFill>
              <a:latin typeface="Century Gothic" charset="0"/>
              <a:ea typeface="Century Gothic" charset="0"/>
              <a:cs typeface="Century Gothic" charset="0"/>
            </a:endParaRPr>
          </a:p>
        </p:txBody>
      </p:sp>
      <p:sp>
        <p:nvSpPr>
          <p:cNvPr id="25" name="Rounded Rectangle 24">
            <a:extLst>
              <a:ext uri="{FF2B5EF4-FFF2-40B4-BE49-F238E27FC236}">
                <a16:creationId xmlns:a16="http://schemas.microsoft.com/office/drawing/2014/main" id="{8A93A007-E2CD-2B40-913D-2011D1822F22}"/>
              </a:ext>
            </a:extLst>
          </p:cNvPr>
          <p:cNvSpPr/>
          <p:nvPr/>
        </p:nvSpPr>
        <p:spPr>
          <a:xfrm>
            <a:off x="2101654"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bg1"/>
              </a:solidFill>
              <a:latin typeface="Century Gothic" charset="0"/>
            </a:endParaRPr>
          </a:p>
          <a:p>
            <a:pPr algn="ctr"/>
            <a:r>
              <a:rPr lang="en-US" dirty="0">
                <a:solidFill>
                  <a:schemeClr val="bg1"/>
                </a:solidFill>
                <a:latin typeface="Century Gothic" charset="0"/>
              </a:rPr>
              <a:t>Enrichment</a:t>
            </a:r>
          </a:p>
        </p:txBody>
      </p:sp>
      <p:sp>
        <p:nvSpPr>
          <p:cNvPr id="38" name="Rounded Rectangle 37">
            <a:extLst>
              <a:ext uri="{FF2B5EF4-FFF2-40B4-BE49-F238E27FC236}">
                <a16:creationId xmlns:a16="http://schemas.microsoft.com/office/drawing/2014/main" id="{DB130D2A-485F-7645-B028-55F5876B2E04}"/>
              </a:ext>
            </a:extLst>
          </p:cNvPr>
          <p:cNvSpPr/>
          <p:nvPr/>
        </p:nvSpPr>
        <p:spPr>
          <a:xfrm>
            <a:off x="3854589"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bg1"/>
              </a:solidFill>
              <a:latin typeface="Century Gothic" charset="0"/>
            </a:endParaRPr>
          </a:p>
          <a:p>
            <a:pPr algn="ctr"/>
            <a:r>
              <a:rPr lang="en-US" dirty="0">
                <a:solidFill>
                  <a:schemeClr val="bg1"/>
                </a:solidFill>
                <a:latin typeface="Century Gothic" charset="0"/>
              </a:rPr>
              <a:t>Curation</a:t>
            </a:r>
          </a:p>
        </p:txBody>
      </p:sp>
      <p:sp>
        <p:nvSpPr>
          <p:cNvPr id="48" name="Rounded Rectangle 47">
            <a:extLst>
              <a:ext uri="{FF2B5EF4-FFF2-40B4-BE49-F238E27FC236}">
                <a16:creationId xmlns:a16="http://schemas.microsoft.com/office/drawing/2014/main" id="{65FDAB8B-0461-1743-A131-3FB5051F93CE}"/>
              </a:ext>
            </a:extLst>
          </p:cNvPr>
          <p:cNvSpPr/>
          <p:nvPr/>
        </p:nvSpPr>
        <p:spPr>
          <a:xfrm>
            <a:off x="5551614"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bg1"/>
              </a:solidFill>
              <a:latin typeface="Century Gothic" charset="0"/>
            </a:endParaRPr>
          </a:p>
          <a:p>
            <a:pPr algn="ctr"/>
            <a:r>
              <a:rPr lang="en-US" dirty="0">
                <a:solidFill>
                  <a:schemeClr val="bg1"/>
                </a:solidFill>
                <a:latin typeface="Century Gothic" charset="0"/>
              </a:rPr>
              <a:t>Views</a:t>
            </a:r>
          </a:p>
        </p:txBody>
      </p:sp>
      <p:sp>
        <p:nvSpPr>
          <p:cNvPr id="61" name="Rounded Rectangle 60">
            <a:extLst>
              <a:ext uri="{FF2B5EF4-FFF2-40B4-BE49-F238E27FC236}">
                <a16:creationId xmlns:a16="http://schemas.microsoft.com/office/drawing/2014/main" id="{6075C8D1-1883-B64B-AED4-5488DB72F43A}"/>
              </a:ext>
            </a:extLst>
          </p:cNvPr>
          <p:cNvSpPr/>
          <p:nvPr/>
        </p:nvSpPr>
        <p:spPr>
          <a:xfrm>
            <a:off x="7281831"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endParaRPr lang="en-US" dirty="0">
              <a:solidFill>
                <a:schemeClr val="bg1"/>
              </a:solidFill>
              <a:latin typeface="Century Gothic" charset="0"/>
            </a:endParaRPr>
          </a:p>
          <a:p>
            <a:pPr algn="ctr"/>
            <a:r>
              <a:rPr lang="en-US" dirty="0">
                <a:solidFill>
                  <a:schemeClr val="bg1"/>
                </a:solidFill>
                <a:latin typeface="Century Gothic" charset="0"/>
              </a:rPr>
              <a:t>Output/</a:t>
            </a:r>
          </a:p>
          <a:p>
            <a:pPr algn="ctr"/>
            <a:r>
              <a:rPr lang="en-US" dirty="0">
                <a:solidFill>
                  <a:schemeClr val="bg1"/>
                </a:solidFill>
                <a:latin typeface="Century Gothic" charset="0"/>
              </a:rPr>
              <a:t>Application</a:t>
            </a:r>
          </a:p>
        </p:txBody>
      </p:sp>
      <p:sp>
        <p:nvSpPr>
          <p:cNvPr id="31" name="Rounded Rectangle 30">
            <a:extLst>
              <a:ext uri="{FF2B5EF4-FFF2-40B4-BE49-F238E27FC236}">
                <a16:creationId xmlns:a16="http://schemas.microsoft.com/office/drawing/2014/main" id="{AC623687-7253-DE46-80AF-2293CBF1874E}"/>
              </a:ext>
            </a:extLst>
          </p:cNvPr>
          <p:cNvSpPr/>
          <p:nvPr/>
        </p:nvSpPr>
        <p:spPr>
          <a:xfrm>
            <a:off x="775063" y="3525322"/>
            <a:ext cx="7559040" cy="398268"/>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entury Gothic" charset="0"/>
                <a:ea typeface="Century Gothic" charset="0"/>
                <a:cs typeface="Century Gothic" charset="0"/>
              </a:rPr>
              <a:t>Data Bus</a:t>
            </a:r>
          </a:p>
        </p:txBody>
      </p:sp>
      <p:sp>
        <p:nvSpPr>
          <p:cNvPr id="4" name="Up-Down Arrow 3">
            <a:extLst>
              <a:ext uri="{FF2B5EF4-FFF2-40B4-BE49-F238E27FC236}">
                <a16:creationId xmlns:a16="http://schemas.microsoft.com/office/drawing/2014/main" id="{3EBCBD5B-7E29-0C4A-9E82-0BBA78A51C9B}"/>
              </a:ext>
            </a:extLst>
          </p:cNvPr>
          <p:cNvSpPr/>
          <p:nvPr/>
        </p:nvSpPr>
        <p:spPr>
          <a:xfrm>
            <a:off x="960780"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2" name="Up-Down Arrow 31">
            <a:extLst>
              <a:ext uri="{FF2B5EF4-FFF2-40B4-BE49-F238E27FC236}">
                <a16:creationId xmlns:a16="http://schemas.microsoft.com/office/drawing/2014/main" id="{97838365-5E75-3E4D-A7AB-8C243B61A10C}"/>
              </a:ext>
            </a:extLst>
          </p:cNvPr>
          <p:cNvSpPr/>
          <p:nvPr/>
        </p:nvSpPr>
        <p:spPr>
          <a:xfrm>
            <a:off x="2814148"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3" name="Up-Down Arrow 32">
            <a:extLst>
              <a:ext uri="{FF2B5EF4-FFF2-40B4-BE49-F238E27FC236}">
                <a16:creationId xmlns:a16="http://schemas.microsoft.com/office/drawing/2014/main" id="{893A430A-95E6-8844-AC40-6737440C4E4A}"/>
              </a:ext>
            </a:extLst>
          </p:cNvPr>
          <p:cNvSpPr/>
          <p:nvPr/>
        </p:nvSpPr>
        <p:spPr>
          <a:xfrm>
            <a:off x="4478883"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5" name="Up-Down Arrow 34">
            <a:extLst>
              <a:ext uri="{FF2B5EF4-FFF2-40B4-BE49-F238E27FC236}">
                <a16:creationId xmlns:a16="http://schemas.microsoft.com/office/drawing/2014/main" id="{73936E7A-92F3-944E-9498-30A4A1F3D82F}"/>
              </a:ext>
            </a:extLst>
          </p:cNvPr>
          <p:cNvSpPr/>
          <p:nvPr/>
        </p:nvSpPr>
        <p:spPr>
          <a:xfrm>
            <a:off x="6199495"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6" name="Up-Down Arrow 35">
            <a:extLst>
              <a:ext uri="{FF2B5EF4-FFF2-40B4-BE49-F238E27FC236}">
                <a16:creationId xmlns:a16="http://schemas.microsoft.com/office/drawing/2014/main" id="{D83F8FA2-5A58-3947-BFDC-A64756E6E860}"/>
              </a:ext>
            </a:extLst>
          </p:cNvPr>
          <p:cNvSpPr/>
          <p:nvPr/>
        </p:nvSpPr>
        <p:spPr>
          <a:xfrm>
            <a:off x="7920109"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2" name="Rectangle 1">
            <a:extLst>
              <a:ext uri="{FF2B5EF4-FFF2-40B4-BE49-F238E27FC236}">
                <a16:creationId xmlns:a16="http://schemas.microsoft.com/office/drawing/2014/main" id="{5581514D-1CF2-DB4C-AA31-5A7729A9B264}"/>
              </a:ext>
            </a:extLst>
          </p:cNvPr>
          <p:cNvSpPr/>
          <p:nvPr/>
        </p:nvSpPr>
        <p:spPr>
          <a:xfrm>
            <a:off x="4450813" y="2387084"/>
            <a:ext cx="242374" cy="369332"/>
          </a:xfrm>
          <a:prstGeom prst="rect">
            <a:avLst/>
          </a:prstGeom>
        </p:spPr>
        <p:txBody>
          <a:bodyPr wrap="none">
            <a:spAutoFit/>
          </a:bodyPr>
          <a:lstStyle/>
          <a:p>
            <a:r>
              <a:rPr lang="en-IN" dirty="0">
                <a:solidFill>
                  <a:srgbClr val="000000"/>
                </a:solidFill>
                <a:latin typeface="Times" pitchFamily="2" charset="0"/>
              </a:rPr>
              <a:t> </a:t>
            </a:r>
            <a:endParaRPr lang="en-US" dirty="0"/>
          </a:p>
        </p:txBody>
      </p:sp>
      <p:sp>
        <p:nvSpPr>
          <p:cNvPr id="3" name="Rectangle 2">
            <a:extLst>
              <a:ext uri="{FF2B5EF4-FFF2-40B4-BE49-F238E27FC236}">
                <a16:creationId xmlns:a16="http://schemas.microsoft.com/office/drawing/2014/main" id="{86E79120-50EC-234F-B7E3-DBE928008F1C}"/>
              </a:ext>
            </a:extLst>
          </p:cNvPr>
          <p:cNvSpPr/>
          <p:nvPr/>
        </p:nvSpPr>
        <p:spPr>
          <a:xfrm>
            <a:off x="4450813" y="2387084"/>
            <a:ext cx="242374" cy="369332"/>
          </a:xfrm>
          <a:prstGeom prst="rect">
            <a:avLst/>
          </a:prstGeom>
        </p:spPr>
        <p:txBody>
          <a:bodyPr wrap="none">
            <a:spAutoFit/>
          </a:bodyPr>
          <a:lstStyle/>
          <a:p>
            <a:r>
              <a:rPr lang="en-IN" dirty="0">
                <a:solidFill>
                  <a:srgbClr val="000000"/>
                </a:solidFill>
                <a:latin typeface="Times" pitchFamily="2" charset="0"/>
              </a:rPr>
              <a:t> </a:t>
            </a:r>
            <a:endParaRPr lang="en-US" dirty="0"/>
          </a:p>
        </p:txBody>
      </p:sp>
      <p:grpSp>
        <p:nvGrpSpPr>
          <p:cNvPr id="27" name="Group 26">
            <a:extLst>
              <a:ext uri="{FF2B5EF4-FFF2-40B4-BE49-F238E27FC236}">
                <a16:creationId xmlns:a16="http://schemas.microsoft.com/office/drawing/2014/main" id="{853C13D8-A082-0A4D-82F1-D3EA6BA67552}"/>
              </a:ext>
            </a:extLst>
          </p:cNvPr>
          <p:cNvGrpSpPr/>
          <p:nvPr/>
        </p:nvGrpSpPr>
        <p:grpSpPr>
          <a:xfrm>
            <a:off x="1213327" y="4126782"/>
            <a:ext cx="593442" cy="501650"/>
            <a:chOff x="1791660" y="3332736"/>
            <a:chExt cx="593442" cy="501650"/>
          </a:xfrm>
        </p:grpSpPr>
        <p:pic>
          <p:nvPicPr>
            <p:cNvPr id="28" name="Picture 27">
              <a:extLst>
                <a:ext uri="{FF2B5EF4-FFF2-40B4-BE49-F238E27FC236}">
                  <a16:creationId xmlns:a16="http://schemas.microsoft.com/office/drawing/2014/main" id="{A77417DE-64EF-1D43-9AF5-417831C4FB59}"/>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29" name="TextBox 28">
              <a:extLst>
                <a:ext uri="{FF2B5EF4-FFF2-40B4-BE49-F238E27FC236}">
                  <a16:creationId xmlns:a16="http://schemas.microsoft.com/office/drawing/2014/main" id="{4DC5562D-9FC0-954E-84BD-C8809DE58396}"/>
                </a:ext>
              </a:extLst>
            </p:cNvPr>
            <p:cNvSpPr txBox="1"/>
            <p:nvPr/>
          </p:nvSpPr>
          <p:spPr>
            <a:xfrm>
              <a:off x="1875021" y="3417807"/>
              <a:ext cx="426720"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Raw</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37" name="Group 36">
            <a:extLst>
              <a:ext uri="{FF2B5EF4-FFF2-40B4-BE49-F238E27FC236}">
                <a16:creationId xmlns:a16="http://schemas.microsoft.com/office/drawing/2014/main" id="{20D7AC56-B11D-D246-9426-49D70F3C1B38}"/>
              </a:ext>
            </a:extLst>
          </p:cNvPr>
          <p:cNvGrpSpPr/>
          <p:nvPr/>
        </p:nvGrpSpPr>
        <p:grpSpPr>
          <a:xfrm>
            <a:off x="3033053" y="4126782"/>
            <a:ext cx="593442" cy="501650"/>
            <a:chOff x="1791660" y="3332736"/>
            <a:chExt cx="593442" cy="501650"/>
          </a:xfrm>
        </p:grpSpPr>
        <p:pic>
          <p:nvPicPr>
            <p:cNvPr id="40" name="Picture 39">
              <a:extLst>
                <a:ext uri="{FF2B5EF4-FFF2-40B4-BE49-F238E27FC236}">
                  <a16:creationId xmlns:a16="http://schemas.microsoft.com/office/drawing/2014/main" id="{84993FF9-8A40-0144-9659-1A0B2C83D43C}"/>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41" name="TextBox 40">
              <a:extLst>
                <a:ext uri="{FF2B5EF4-FFF2-40B4-BE49-F238E27FC236}">
                  <a16:creationId xmlns:a16="http://schemas.microsoft.com/office/drawing/2014/main" id="{C147A678-9497-2547-AEA9-FDF2B9DE6068}"/>
                </a:ext>
              </a:extLst>
            </p:cNvPr>
            <p:cNvSpPr txBox="1"/>
            <p:nvPr/>
          </p:nvSpPr>
          <p:spPr>
            <a:xfrm>
              <a:off x="1845366" y="3417807"/>
              <a:ext cx="486031"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Physical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42" name="Group 41">
            <a:extLst>
              <a:ext uri="{FF2B5EF4-FFF2-40B4-BE49-F238E27FC236}">
                <a16:creationId xmlns:a16="http://schemas.microsoft.com/office/drawing/2014/main" id="{BF0850FB-3FE2-C44A-8C80-8B2551F72790}"/>
              </a:ext>
            </a:extLst>
          </p:cNvPr>
          <p:cNvGrpSpPr/>
          <p:nvPr/>
        </p:nvGrpSpPr>
        <p:grpSpPr>
          <a:xfrm>
            <a:off x="4785988" y="4126782"/>
            <a:ext cx="593442" cy="501650"/>
            <a:chOff x="1791660" y="3332736"/>
            <a:chExt cx="593442" cy="501650"/>
          </a:xfrm>
        </p:grpSpPr>
        <p:pic>
          <p:nvPicPr>
            <p:cNvPr id="43" name="Picture 42">
              <a:extLst>
                <a:ext uri="{FF2B5EF4-FFF2-40B4-BE49-F238E27FC236}">
                  <a16:creationId xmlns:a16="http://schemas.microsoft.com/office/drawing/2014/main" id="{8D7B9286-7106-DA45-8888-68FF2354A19F}"/>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45" name="TextBox 44">
              <a:extLst>
                <a:ext uri="{FF2B5EF4-FFF2-40B4-BE49-F238E27FC236}">
                  <a16:creationId xmlns:a16="http://schemas.microsoft.com/office/drawing/2014/main" id="{02656539-7090-AC46-88C3-E49C3FDB2E5D}"/>
                </a:ext>
              </a:extLst>
            </p:cNvPr>
            <p:cNvSpPr txBox="1"/>
            <p:nvPr/>
          </p:nvSpPr>
          <p:spPr>
            <a:xfrm>
              <a:off x="1867809" y="3417807"/>
              <a:ext cx="441147"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Logical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46" name="Group 45">
            <a:extLst>
              <a:ext uri="{FF2B5EF4-FFF2-40B4-BE49-F238E27FC236}">
                <a16:creationId xmlns:a16="http://schemas.microsoft.com/office/drawing/2014/main" id="{68E30C1B-8A8A-834F-AA3F-DA67712C07E7}"/>
              </a:ext>
            </a:extLst>
          </p:cNvPr>
          <p:cNvGrpSpPr/>
          <p:nvPr/>
        </p:nvGrpSpPr>
        <p:grpSpPr>
          <a:xfrm>
            <a:off x="6477412" y="4126782"/>
            <a:ext cx="604653" cy="501650"/>
            <a:chOff x="1786058" y="3332736"/>
            <a:chExt cx="604653" cy="501650"/>
          </a:xfrm>
        </p:grpSpPr>
        <p:pic>
          <p:nvPicPr>
            <p:cNvPr id="53" name="Picture 52">
              <a:extLst>
                <a:ext uri="{FF2B5EF4-FFF2-40B4-BE49-F238E27FC236}">
                  <a16:creationId xmlns:a16="http://schemas.microsoft.com/office/drawing/2014/main" id="{F6FB1AF1-2F27-3941-A64F-56A97F375BA2}"/>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760F3960-1BA9-104B-A2FA-30F5CD98800D}"/>
                </a:ext>
              </a:extLst>
            </p:cNvPr>
            <p:cNvSpPr txBox="1"/>
            <p:nvPr/>
          </p:nvSpPr>
          <p:spPr>
            <a:xfrm>
              <a:off x="1786058" y="3417807"/>
              <a:ext cx="604653"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Conceptual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sp>
        <p:nvSpPr>
          <p:cNvPr id="55" name="Up-Down Arrow 54">
            <a:extLst>
              <a:ext uri="{FF2B5EF4-FFF2-40B4-BE49-F238E27FC236}">
                <a16:creationId xmlns:a16="http://schemas.microsoft.com/office/drawing/2014/main" id="{8995BCE1-B99A-EA42-9D42-2F16F790EC4D}"/>
              </a:ext>
            </a:extLst>
          </p:cNvPr>
          <p:cNvSpPr/>
          <p:nvPr/>
        </p:nvSpPr>
        <p:spPr>
          <a:xfrm>
            <a:off x="1390135" y="3825821"/>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7" name="Up-Down Arrow 56">
            <a:extLst>
              <a:ext uri="{FF2B5EF4-FFF2-40B4-BE49-F238E27FC236}">
                <a16:creationId xmlns:a16="http://schemas.microsoft.com/office/drawing/2014/main" id="{F7303BA7-6196-E940-93D3-A4AB6DB20B7F}"/>
              </a:ext>
            </a:extLst>
          </p:cNvPr>
          <p:cNvSpPr/>
          <p:nvPr/>
        </p:nvSpPr>
        <p:spPr>
          <a:xfrm>
            <a:off x="3224202" y="3825821"/>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8" name="Up-Down Arrow 57">
            <a:extLst>
              <a:ext uri="{FF2B5EF4-FFF2-40B4-BE49-F238E27FC236}">
                <a16:creationId xmlns:a16="http://schemas.microsoft.com/office/drawing/2014/main" id="{F54B4A24-16E7-0B4B-B1AA-953A320E242E}"/>
              </a:ext>
            </a:extLst>
          </p:cNvPr>
          <p:cNvSpPr/>
          <p:nvPr/>
        </p:nvSpPr>
        <p:spPr>
          <a:xfrm>
            <a:off x="4982644" y="3825821"/>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9" name="Up-Down Arrow 58">
            <a:extLst>
              <a:ext uri="{FF2B5EF4-FFF2-40B4-BE49-F238E27FC236}">
                <a16:creationId xmlns:a16="http://schemas.microsoft.com/office/drawing/2014/main" id="{BA9D8CB2-657D-054F-9087-23C240D7F5FD}"/>
              </a:ext>
            </a:extLst>
          </p:cNvPr>
          <p:cNvSpPr/>
          <p:nvPr/>
        </p:nvSpPr>
        <p:spPr>
          <a:xfrm>
            <a:off x="6653461" y="3825821"/>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63" name="Rounded Rectangle 62">
            <a:extLst>
              <a:ext uri="{FF2B5EF4-FFF2-40B4-BE49-F238E27FC236}">
                <a16:creationId xmlns:a16="http://schemas.microsoft.com/office/drawing/2014/main" id="{77965252-C2C8-3D40-9C28-627F887A6C3B}"/>
              </a:ext>
            </a:extLst>
          </p:cNvPr>
          <p:cNvSpPr/>
          <p:nvPr/>
        </p:nvSpPr>
        <p:spPr>
          <a:xfrm>
            <a:off x="725083" y="1254798"/>
            <a:ext cx="7559040" cy="398268"/>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entury Gothic" charset="0"/>
                <a:ea typeface="Century Gothic" charset="0"/>
                <a:cs typeface="Century Gothic" charset="0"/>
              </a:rPr>
              <a:t>Analytics</a:t>
            </a:r>
          </a:p>
        </p:txBody>
      </p:sp>
    </p:spTree>
    <p:extLst>
      <p:ext uri="{BB962C8B-B14F-4D97-AF65-F5344CB8AC3E}">
        <p14:creationId xmlns:p14="http://schemas.microsoft.com/office/powerpoint/2010/main" val="4224580350"/>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3B3B6-AD77-0C47-8C32-7782AEAEAE22}"/>
              </a:ext>
            </a:extLst>
          </p:cNvPr>
          <p:cNvSpPr>
            <a:spLocks noGrp="1"/>
          </p:cNvSpPr>
          <p:nvPr>
            <p:ph type="title"/>
          </p:nvPr>
        </p:nvSpPr>
        <p:spPr/>
        <p:txBody>
          <a:bodyPr/>
          <a:lstStyle/>
          <a:p>
            <a:r>
              <a:rPr lang="en-US" dirty="0"/>
              <a:t>YARN</a:t>
            </a:r>
          </a:p>
        </p:txBody>
      </p:sp>
      <p:sp>
        <p:nvSpPr>
          <p:cNvPr id="3" name="Content Placeholder 2">
            <a:extLst>
              <a:ext uri="{FF2B5EF4-FFF2-40B4-BE49-F238E27FC236}">
                <a16:creationId xmlns:a16="http://schemas.microsoft.com/office/drawing/2014/main" id="{F43AD126-A03A-8543-9F08-1082B390DBB4}"/>
              </a:ext>
            </a:extLst>
          </p:cNvPr>
          <p:cNvSpPr>
            <a:spLocks noGrp="1"/>
          </p:cNvSpPr>
          <p:nvPr>
            <p:ph idx="1"/>
          </p:nvPr>
        </p:nvSpPr>
        <p:spPr>
          <a:xfrm>
            <a:off x="272667" y="978175"/>
            <a:ext cx="3489487" cy="3530763"/>
          </a:xfrm>
        </p:spPr>
        <p:txBody>
          <a:bodyPr/>
          <a:lstStyle/>
          <a:p>
            <a:r>
              <a:rPr lang="en-US" dirty="0"/>
              <a:t>Central to Hadoop Clusters.</a:t>
            </a:r>
          </a:p>
          <a:p>
            <a:r>
              <a:rPr lang="en-US" dirty="0"/>
              <a:t>Multi-tenancy </a:t>
            </a:r>
          </a:p>
          <a:p>
            <a:r>
              <a:rPr lang="en-US" dirty="0"/>
              <a:t>Cluster Utilization</a:t>
            </a:r>
          </a:p>
          <a:p>
            <a:r>
              <a:rPr lang="en-US" dirty="0"/>
              <a:t>Scalability</a:t>
            </a:r>
          </a:p>
          <a:p>
            <a:endParaRPr lang="en-US" dirty="0"/>
          </a:p>
          <a:p>
            <a:endParaRPr lang="en-US" dirty="0"/>
          </a:p>
          <a:p>
            <a:endParaRPr lang="en-US" dirty="0"/>
          </a:p>
        </p:txBody>
      </p:sp>
      <p:pic>
        <p:nvPicPr>
          <p:cNvPr id="4" name="Picture 3">
            <a:extLst>
              <a:ext uri="{FF2B5EF4-FFF2-40B4-BE49-F238E27FC236}">
                <a16:creationId xmlns:a16="http://schemas.microsoft.com/office/drawing/2014/main" id="{8F1F3DA2-56A1-3440-98FF-0DB8E26426C3}"/>
              </a:ext>
            </a:extLst>
          </p:cNvPr>
          <p:cNvPicPr>
            <a:picLocks noChangeAspect="1"/>
          </p:cNvPicPr>
          <p:nvPr/>
        </p:nvPicPr>
        <p:blipFill>
          <a:blip r:embed="rId3"/>
          <a:stretch>
            <a:fillRect/>
          </a:stretch>
        </p:blipFill>
        <p:spPr>
          <a:xfrm>
            <a:off x="3071036" y="1307201"/>
            <a:ext cx="5775251" cy="3368896"/>
          </a:xfrm>
          <a:prstGeom prst="rect">
            <a:avLst/>
          </a:prstGeom>
        </p:spPr>
      </p:pic>
    </p:spTree>
    <p:extLst>
      <p:ext uri="{BB962C8B-B14F-4D97-AF65-F5344CB8AC3E}">
        <p14:creationId xmlns:p14="http://schemas.microsoft.com/office/powerpoint/2010/main" val="320309146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97D8F-B71E-914E-A6A2-706BB0C1CE9E}"/>
              </a:ext>
            </a:extLst>
          </p:cNvPr>
          <p:cNvSpPr>
            <a:spLocks noGrp="1"/>
          </p:cNvSpPr>
          <p:nvPr>
            <p:ph type="title"/>
          </p:nvPr>
        </p:nvSpPr>
        <p:spPr/>
        <p:txBody>
          <a:bodyPr/>
          <a:lstStyle/>
          <a:p>
            <a:r>
              <a:rPr lang="en-US" dirty="0"/>
              <a:t>Docker</a:t>
            </a:r>
          </a:p>
        </p:txBody>
      </p:sp>
      <p:sp>
        <p:nvSpPr>
          <p:cNvPr id="3" name="Content Placeholder 2">
            <a:extLst>
              <a:ext uri="{FF2B5EF4-FFF2-40B4-BE49-F238E27FC236}">
                <a16:creationId xmlns:a16="http://schemas.microsoft.com/office/drawing/2014/main" id="{CB53A555-793F-4B4E-8514-94A6CA802AF2}"/>
              </a:ext>
            </a:extLst>
          </p:cNvPr>
          <p:cNvSpPr>
            <a:spLocks noGrp="1"/>
          </p:cNvSpPr>
          <p:nvPr>
            <p:ph idx="1"/>
          </p:nvPr>
        </p:nvSpPr>
        <p:spPr/>
        <p:txBody>
          <a:bodyPr/>
          <a:lstStyle/>
          <a:p>
            <a:r>
              <a:rPr lang="en-IN" dirty="0"/>
              <a:t>Allows users to </a:t>
            </a:r>
            <a:r>
              <a:rPr lang="en-IN" b="1" dirty="0"/>
              <a:t>package an application with all of its dependencies into a standardized unit.</a:t>
            </a:r>
            <a:endParaRPr lang="en-US" dirty="0"/>
          </a:p>
          <a:p>
            <a:r>
              <a:rPr lang="en-US" dirty="0"/>
              <a:t>Lightweight</a:t>
            </a:r>
          </a:p>
          <a:p>
            <a:r>
              <a:rPr lang="en-US" dirty="0"/>
              <a:t>Isolation</a:t>
            </a:r>
          </a:p>
          <a:p>
            <a:r>
              <a:rPr lang="en-US" dirty="0"/>
              <a:t>Simplicity</a:t>
            </a:r>
          </a:p>
          <a:p>
            <a:r>
              <a:rPr lang="en-US" dirty="0"/>
              <a:t>DevOps</a:t>
            </a:r>
          </a:p>
          <a:p>
            <a:r>
              <a:rPr lang="en-US" dirty="0"/>
              <a:t>Micro-services</a:t>
            </a:r>
          </a:p>
          <a:p>
            <a:pPr marL="177800" indent="0">
              <a:buNone/>
            </a:pPr>
            <a:endParaRPr lang="en-US" dirty="0"/>
          </a:p>
        </p:txBody>
      </p:sp>
      <p:pic>
        <p:nvPicPr>
          <p:cNvPr id="4" name="Picture 3">
            <a:extLst>
              <a:ext uri="{FF2B5EF4-FFF2-40B4-BE49-F238E27FC236}">
                <a16:creationId xmlns:a16="http://schemas.microsoft.com/office/drawing/2014/main" id="{147489E5-85C2-F24F-8BE1-DA3F71280A7A}"/>
              </a:ext>
            </a:extLst>
          </p:cNvPr>
          <p:cNvPicPr>
            <a:picLocks noChangeAspect="1"/>
          </p:cNvPicPr>
          <p:nvPr/>
        </p:nvPicPr>
        <p:blipFill>
          <a:blip r:embed="rId2"/>
          <a:stretch>
            <a:fillRect/>
          </a:stretch>
        </p:blipFill>
        <p:spPr>
          <a:xfrm>
            <a:off x="3679293" y="1810940"/>
            <a:ext cx="4689611" cy="2794745"/>
          </a:xfrm>
          <a:prstGeom prst="rect">
            <a:avLst/>
          </a:prstGeom>
        </p:spPr>
      </p:pic>
    </p:spTree>
    <p:extLst>
      <p:ext uri="{BB962C8B-B14F-4D97-AF65-F5344CB8AC3E}">
        <p14:creationId xmlns:p14="http://schemas.microsoft.com/office/powerpoint/2010/main" val="2883479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1A013-EF08-0148-A6C7-F89E981AF95C}"/>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5B9B22AA-B054-A549-A28D-0E3989481EF3}"/>
              </a:ext>
            </a:extLst>
          </p:cNvPr>
          <p:cNvSpPr>
            <a:spLocks noGrp="1"/>
          </p:cNvSpPr>
          <p:nvPr>
            <p:ph idx="1"/>
          </p:nvPr>
        </p:nvSpPr>
        <p:spPr/>
        <p:txBody>
          <a:bodyPr>
            <a:normAutofit/>
          </a:bodyPr>
          <a:lstStyle/>
          <a:p>
            <a:r>
              <a:rPr lang="en-IN" dirty="0"/>
              <a:t>Provides a </a:t>
            </a:r>
            <a:r>
              <a:rPr lang="en-IN" b="1" dirty="0"/>
              <a:t>container-centric</a:t>
            </a:r>
            <a:r>
              <a:rPr lang="en-IN" dirty="0"/>
              <a:t> management environment. </a:t>
            </a:r>
          </a:p>
          <a:p>
            <a:r>
              <a:rPr lang="en-IN" dirty="0"/>
              <a:t>It orchestrates computing, networking, and storage infrastructure on behalf of user workloads.</a:t>
            </a:r>
          </a:p>
          <a:p>
            <a:r>
              <a:rPr lang="en-IN" dirty="0"/>
              <a:t>Features:</a:t>
            </a:r>
          </a:p>
          <a:p>
            <a:pPr lvl="1"/>
            <a:r>
              <a:rPr lang="en-US" dirty="0"/>
              <a:t>Intelligent Scheduling</a:t>
            </a:r>
          </a:p>
          <a:p>
            <a:pPr lvl="1"/>
            <a:r>
              <a:rPr lang="en-US" dirty="0"/>
              <a:t>Self-healing</a:t>
            </a:r>
          </a:p>
          <a:p>
            <a:pPr lvl="1"/>
            <a:r>
              <a:rPr lang="en-US" dirty="0"/>
              <a:t>Horizontal scaling</a:t>
            </a:r>
          </a:p>
          <a:p>
            <a:pPr lvl="1"/>
            <a:r>
              <a:rPr lang="en-US" dirty="0"/>
              <a:t>Storage orchestration </a:t>
            </a:r>
          </a:p>
          <a:p>
            <a:pPr lvl="1"/>
            <a:r>
              <a:rPr lang="en-US" dirty="0"/>
              <a:t>Load balancing</a:t>
            </a:r>
          </a:p>
          <a:p>
            <a:pPr lvl="1"/>
            <a:r>
              <a:rPr lang="en-US" dirty="0"/>
              <a:t>Automated rollouts and rollbacks</a:t>
            </a:r>
          </a:p>
          <a:p>
            <a:pPr lvl="1"/>
            <a:r>
              <a:rPr lang="en-US" dirty="0"/>
              <a:t>Batch Execution</a:t>
            </a:r>
          </a:p>
        </p:txBody>
      </p:sp>
      <p:pic>
        <p:nvPicPr>
          <p:cNvPr id="4" name="Picture 3">
            <a:extLst>
              <a:ext uri="{FF2B5EF4-FFF2-40B4-BE49-F238E27FC236}">
                <a16:creationId xmlns:a16="http://schemas.microsoft.com/office/drawing/2014/main" id="{4C159901-6690-AB40-8241-252846F73C0A}"/>
              </a:ext>
            </a:extLst>
          </p:cNvPr>
          <p:cNvPicPr>
            <a:picLocks noChangeAspect="1"/>
          </p:cNvPicPr>
          <p:nvPr/>
        </p:nvPicPr>
        <p:blipFill>
          <a:blip r:embed="rId2"/>
          <a:stretch>
            <a:fillRect/>
          </a:stretch>
        </p:blipFill>
        <p:spPr>
          <a:xfrm>
            <a:off x="4639866" y="2160403"/>
            <a:ext cx="3980259" cy="2472320"/>
          </a:xfrm>
          <a:prstGeom prst="rect">
            <a:avLst/>
          </a:prstGeom>
        </p:spPr>
      </p:pic>
    </p:spTree>
    <p:extLst>
      <p:ext uri="{BB962C8B-B14F-4D97-AF65-F5344CB8AC3E}">
        <p14:creationId xmlns:p14="http://schemas.microsoft.com/office/powerpoint/2010/main" val="1257824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dirty="0"/>
              <a:t>Ingestion/Collection</a:t>
            </a:r>
          </a:p>
        </p:txBody>
      </p:sp>
    </p:spTree>
    <p:extLst>
      <p:ext uri="{BB962C8B-B14F-4D97-AF65-F5344CB8AC3E}">
        <p14:creationId xmlns:p14="http://schemas.microsoft.com/office/powerpoint/2010/main" val="38703870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7AB96-211E-5946-9146-D1B05551AF27}"/>
              </a:ext>
            </a:extLst>
          </p:cNvPr>
          <p:cNvSpPr>
            <a:spLocks noGrp="1"/>
          </p:cNvSpPr>
          <p:nvPr>
            <p:ph type="title"/>
          </p:nvPr>
        </p:nvSpPr>
        <p:spPr/>
        <p:txBody>
          <a:bodyPr/>
          <a:lstStyle/>
          <a:p>
            <a:r>
              <a:rPr lang="en-US" dirty="0" err="1"/>
              <a:t>NiFi</a:t>
            </a:r>
            <a:endParaRPr lang="en-US" dirty="0"/>
          </a:p>
        </p:txBody>
      </p:sp>
      <p:sp>
        <p:nvSpPr>
          <p:cNvPr id="3" name="Content Placeholder 2">
            <a:extLst>
              <a:ext uri="{FF2B5EF4-FFF2-40B4-BE49-F238E27FC236}">
                <a16:creationId xmlns:a16="http://schemas.microsoft.com/office/drawing/2014/main" id="{F99CD1DA-936E-194E-8BE0-8CF9177EDF20}"/>
              </a:ext>
            </a:extLst>
          </p:cNvPr>
          <p:cNvSpPr>
            <a:spLocks noGrp="1"/>
          </p:cNvSpPr>
          <p:nvPr>
            <p:ph idx="1"/>
          </p:nvPr>
        </p:nvSpPr>
        <p:spPr/>
        <p:txBody>
          <a:bodyPr/>
          <a:lstStyle/>
          <a:p>
            <a:r>
              <a:rPr lang="en-IN" dirty="0"/>
              <a:t>Apache </a:t>
            </a:r>
            <a:r>
              <a:rPr lang="en-IN" dirty="0" err="1"/>
              <a:t>NiFi</a:t>
            </a:r>
            <a:r>
              <a:rPr lang="en-IN" dirty="0"/>
              <a:t> supports powerful and scalable directed graphs of </a:t>
            </a:r>
            <a:r>
              <a:rPr lang="en-IN" b="1" dirty="0"/>
              <a:t>data routing</a:t>
            </a:r>
            <a:r>
              <a:rPr lang="en-IN" dirty="0"/>
              <a:t>, </a:t>
            </a:r>
            <a:r>
              <a:rPr lang="en-IN" b="1" dirty="0"/>
              <a:t>transformation</a:t>
            </a:r>
            <a:r>
              <a:rPr lang="en-IN" dirty="0"/>
              <a:t>, and </a:t>
            </a:r>
            <a:r>
              <a:rPr lang="en-IN" b="1" dirty="0"/>
              <a:t>system mediation logic</a:t>
            </a:r>
            <a:r>
              <a:rPr lang="en-IN" dirty="0"/>
              <a:t>. Some of the high-level capabilities and objectives of Apache </a:t>
            </a:r>
            <a:r>
              <a:rPr lang="en-IN" dirty="0" err="1"/>
              <a:t>NiFi</a:t>
            </a:r>
            <a:r>
              <a:rPr lang="en-IN" dirty="0"/>
              <a:t> include:</a:t>
            </a:r>
          </a:p>
          <a:p>
            <a:pPr lvl="1"/>
            <a:r>
              <a:rPr lang="en-IN" dirty="0"/>
              <a:t>Web-based user interface</a:t>
            </a:r>
          </a:p>
          <a:p>
            <a:pPr lvl="1"/>
            <a:r>
              <a:rPr lang="en-IN" dirty="0"/>
              <a:t>Highly configurable</a:t>
            </a:r>
          </a:p>
          <a:p>
            <a:pPr lvl="1"/>
            <a:r>
              <a:rPr lang="en-IN" dirty="0"/>
              <a:t>Data Provenance</a:t>
            </a:r>
          </a:p>
          <a:p>
            <a:pPr lvl="1"/>
            <a:r>
              <a:rPr lang="en-IN" dirty="0"/>
              <a:t>Designed for extension</a:t>
            </a:r>
          </a:p>
          <a:p>
            <a:pPr lvl="1"/>
            <a:r>
              <a:rPr lang="en-IN" dirty="0"/>
              <a:t>Secure</a:t>
            </a:r>
            <a:br>
              <a:rPr lang="en-IN" dirty="0"/>
            </a:br>
            <a:endParaRPr lang="en-IN" dirty="0"/>
          </a:p>
          <a:p>
            <a:endParaRPr lang="en-US" dirty="0"/>
          </a:p>
        </p:txBody>
      </p:sp>
      <p:sp>
        <p:nvSpPr>
          <p:cNvPr id="4" name="TextBox 3">
            <a:extLst>
              <a:ext uri="{FF2B5EF4-FFF2-40B4-BE49-F238E27FC236}">
                <a16:creationId xmlns:a16="http://schemas.microsoft.com/office/drawing/2014/main" id="{FD9F23DB-7990-7E4D-A1E2-40B16EBCD5AE}"/>
              </a:ext>
            </a:extLst>
          </p:cNvPr>
          <p:cNvSpPr txBox="1"/>
          <p:nvPr/>
        </p:nvSpPr>
        <p:spPr>
          <a:xfrm>
            <a:off x="3763108" y="1802424"/>
            <a:ext cx="4923692" cy="369332"/>
          </a:xfrm>
          <a:prstGeom prst="rect">
            <a:avLst/>
          </a:prstGeom>
          <a:noFill/>
        </p:spPr>
        <p:txBody>
          <a:bodyPr wrap="square" rtlCol="0">
            <a:spAutoFit/>
          </a:bodyPr>
          <a:lstStyle/>
          <a:p>
            <a:endParaRPr lang="en-US" dirty="0"/>
          </a:p>
        </p:txBody>
      </p:sp>
      <p:pic>
        <p:nvPicPr>
          <p:cNvPr id="7" name="Picture 6">
            <a:extLst>
              <a:ext uri="{FF2B5EF4-FFF2-40B4-BE49-F238E27FC236}">
                <a16:creationId xmlns:a16="http://schemas.microsoft.com/office/drawing/2014/main" id="{A52D38DF-1329-B24A-803D-E719CBC96C25}"/>
              </a:ext>
            </a:extLst>
          </p:cNvPr>
          <p:cNvPicPr>
            <a:picLocks noChangeAspect="1"/>
          </p:cNvPicPr>
          <p:nvPr/>
        </p:nvPicPr>
        <p:blipFill>
          <a:blip r:embed="rId3"/>
          <a:stretch>
            <a:fillRect/>
          </a:stretch>
        </p:blipFill>
        <p:spPr>
          <a:xfrm>
            <a:off x="3579015" y="1846420"/>
            <a:ext cx="5107785" cy="2662519"/>
          </a:xfrm>
          <a:prstGeom prst="rect">
            <a:avLst/>
          </a:prstGeom>
        </p:spPr>
      </p:pic>
    </p:spTree>
    <p:extLst>
      <p:ext uri="{BB962C8B-B14F-4D97-AF65-F5344CB8AC3E}">
        <p14:creationId xmlns:p14="http://schemas.microsoft.com/office/powerpoint/2010/main" val="32282579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A5094-157C-8140-A5AD-A5C74E60D828}"/>
              </a:ext>
            </a:extLst>
          </p:cNvPr>
          <p:cNvSpPr>
            <a:spLocks noGrp="1"/>
          </p:cNvSpPr>
          <p:nvPr>
            <p:ph type="title"/>
          </p:nvPr>
        </p:nvSpPr>
        <p:spPr/>
        <p:txBody>
          <a:bodyPr/>
          <a:lstStyle/>
          <a:p>
            <a:r>
              <a:rPr lang="en-US" dirty="0" err="1"/>
              <a:t>Talend</a:t>
            </a:r>
            <a:r>
              <a:rPr lang="en-US" dirty="0"/>
              <a:t> </a:t>
            </a:r>
          </a:p>
        </p:txBody>
      </p:sp>
      <p:sp>
        <p:nvSpPr>
          <p:cNvPr id="3" name="Content Placeholder 2">
            <a:extLst>
              <a:ext uri="{FF2B5EF4-FFF2-40B4-BE49-F238E27FC236}">
                <a16:creationId xmlns:a16="http://schemas.microsoft.com/office/drawing/2014/main" id="{E47574A7-EC94-E240-A69B-41A1601F765F}"/>
              </a:ext>
            </a:extLst>
          </p:cNvPr>
          <p:cNvSpPr>
            <a:spLocks noGrp="1"/>
          </p:cNvSpPr>
          <p:nvPr>
            <p:ph idx="1"/>
          </p:nvPr>
        </p:nvSpPr>
        <p:spPr/>
        <p:txBody>
          <a:bodyPr/>
          <a:lstStyle/>
          <a:p>
            <a:r>
              <a:rPr lang="en-US" dirty="0"/>
              <a:t>Open Source</a:t>
            </a:r>
          </a:p>
          <a:p>
            <a:r>
              <a:rPr lang="en-US" dirty="0"/>
              <a:t>Eclipse based developer tooling to design jobs</a:t>
            </a:r>
          </a:p>
          <a:p>
            <a:r>
              <a:rPr lang="en-US" dirty="0"/>
              <a:t>Orchestrate dataflows and integrations</a:t>
            </a:r>
          </a:p>
          <a:p>
            <a:r>
              <a:rPr lang="en-US" dirty="0"/>
              <a:t>Ingestion, loading and unloading of data into data lake</a:t>
            </a:r>
          </a:p>
        </p:txBody>
      </p:sp>
    </p:spTree>
    <p:extLst>
      <p:ext uri="{BB962C8B-B14F-4D97-AF65-F5344CB8AC3E}">
        <p14:creationId xmlns:p14="http://schemas.microsoft.com/office/powerpoint/2010/main" val="34508086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93384-0A67-E04C-AEB4-90A5C6524578}"/>
              </a:ext>
            </a:extLst>
          </p:cNvPr>
          <p:cNvSpPr>
            <a:spLocks noGrp="1"/>
          </p:cNvSpPr>
          <p:nvPr>
            <p:ph type="title"/>
          </p:nvPr>
        </p:nvSpPr>
        <p:spPr/>
        <p:txBody>
          <a:bodyPr/>
          <a:lstStyle/>
          <a:p>
            <a:r>
              <a:rPr lang="en-US" dirty="0" err="1"/>
              <a:t>LogStash</a:t>
            </a:r>
            <a:endParaRPr lang="en-US" dirty="0"/>
          </a:p>
        </p:txBody>
      </p:sp>
      <p:sp>
        <p:nvSpPr>
          <p:cNvPr id="3" name="Content Placeholder 2">
            <a:extLst>
              <a:ext uri="{FF2B5EF4-FFF2-40B4-BE49-F238E27FC236}">
                <a16:creationId xmlns:a16="http://schemas.microsoft.com/office/drawing/2014/main" id="{3E268792-87A6-3A49-8BF1-3E41F3443E60}"/>
              </a:ext>
            </a:extLst>
          </p:cNvPr>
          <p:cNvSpPr>
            <a:spLocks noGrp="1"/>
          </p:cNvSpPr>
          <p:nvPr>
            <p:ph idx="1"/>
          </p:nvPr>
        </p:nvSpPr>
        <p:spPr/>
        <p:txBody>
          <a:bodyPr>
            <a:normAutofit/>
          </a:bodyPr>
          <a:lstStyle/>
          <a:p>
            <a:r>
              <a:rPr lang="en-IN" dirty="0"/>
              <a:t>Logstash is a </a:t>
            </a:r>
            <a:r>
              <a:rPr lang="en-IN" b="1" dirty="0"/>
              <a:t>light-weight</a:t>
            </a:r>
            <a:r>
              <a:rPr lang="en-IN" dirty="0"/>
              <a:t>, </a:t>
            </a:r>
            <a:r>
              <a:rPr lang="en-IN" b="1" dirty="0"/>
              <a:t>open-source</a:t>
            </a:r>
            <a:r>
              <a:rPr lang="en-IN" dirty="0"/>
              <a:t>, server-side data processing pipeline that allows you to </a:t>
            </a:r>
            <a:r>
              <a:rPr lang="en-IN" b="1" dirty="0"/>
              <a:t>collect</a:t>
            </a:r>
            <a:r>
              <a:rPr lang="en-IN" dirty="0"/>
              <a:t> data from a </a:t>
            </a:r>
            <a:r>
              <a:rPr lang="en-IN" b="1" dirty="0"/>
              <a:t>wide variety of sources</a:t>
            </a:r>
            <a:r>
              <a:rPr lang="en-IN" dirty="0"/>
              <a:t>, </a:t>
            </a:r>
            <a:r>
              <a:rPr lang="en-IN" b="1" dirty="0"/>
              <a:t>transform</a:t>
            </a:r>
            <a:r>
              <a:rPr lang="en-IN" dirty="0"/>
              <a:t> it on the fly, and send it to your desired destination. </a:t>
            </a:r>
          </a:p>
          <a:p>
            <a:r>
              <a:rPr lang="en-IN" dirty="0"/>
              <a:t>It is most often used as a data pipeline for </a:t>
            </a:r>
            <a:r>
              <a:rPr lang="en-IN" b="1" dirty="0" err="1"/>
              <a:t>ElasticSearch</a:t>
            </a:r>
            <a:r>
              <a:rPr lang="en-IN" dirty="0"/>
              <a:t>.</a:t>
            </a:r>
          </a:p>
          <a:p>
            <a:pPr lvl="1"/>
            <a:r>
              <a:rPr lang="en-IN" b="1" dirty="0"/>
              <a:t>Easily Load Unstructured Data</a:t>
            </a:r>
          </a:p>
          <a:p>
            <a:pPr lvl="1"/>
            <a:r>
              <a:rPr lang="en-IN" dirty="0"/>
              <a:t>Pre-built Filters</a:t>
            </a:r>
          </a:p>
          <a:p>
            <a:pPr lvl="1"/>
            <a:r>
              <a:rPr lang="en-IN" dirty="0"/>
              <a:t>Flexible Plugin Architecture</a:t>
            </a:r>
          </a:p>
          <a:p>
            <a:pPr marL="342900" lvl="1" indent="0">
              <a:buNone/>
            </a:pPr>
            <a:br>
              <a:rPr lang="en-IN" dirty="0"/>
            </a:br>
            <a:endParaRPr lang="en-IN" dirty="0"/>
          </a:p>
          <a:p>
            <a:endParaRPr lang="en-US" dirty="0"/>
          </a:p>
        </p:txBody>
      </p:sp>
    </p:spTree>
    <p:extLst>
      <p:ext uri="{BB962C8B-B14F-4D97-AF65-F5344CB8AC3E}">
        <p14:creationId xmlns:p14="http://schemas.microsoft.com/office/powerpoint/2010/main" val="16303156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1A864-7DE1-2C4F-8B8A-F15BDEC48119}"/>
              </a:ext>
            </a:extLst>
          </p:cNvPr>
          <p:cNvSpPr>
            <a:spLocks noGrp="1"/>
          </p:cNvSpPr>
          <p:nvPr>
            <p:ph type="title"/>
          </p:nvPr>
        </p:nvSpPr>
        <p:spPr/>
        <p:txBody>
          <a:bodyPr/>
          <a:lstStyle/>
          <a:p>
            <a:r>
              <a:rPr lang="en-US" dirty="0"/>
              <a:t>Guavus Collector</a:t>
            </a:r>
          </a:p>
        </p:txBody>
      </p:sp>
      <p:sp>
        <p:nvSpPr>
          <p:cNvPr id="3" name="Content Placeholder 2">
            <a:extLst>
              <a:ext uri="{FF2B5EF4-FFF2-40B4-BE49-F238E27FC236}">
                <a16:creationId xmlns:a16="http://schemas.microsoft.com/office/drawing/2014/main" id="{657A45CB-0FA8-9246-9A77-BA5A1C7874C2}"/>
              </a:ext>
            </a:extLst>
          </p:cNvPr>
          <p:cNvSpPr>
            <a:spLocks noGrp="1"/>
          </p:cNvSpPr>
          <p:nvPr>
            <p:ph idx="1"/>
          </p:nvPr>
        </p:nvSpPr>
        <p:spPr/>
        <p:txBody>
          <a:bodyPr/>
          <a:lstStyle/>
          <a:p>
            <a:r>
              <a:rPr lang="en-US" dirty="0"/>
              <a:t>Best performance per core</a:t>
            </a:r>
            <a:endParaRPr lang="en-IN" dirty="0"/>
          </a:p>
          <a:p>
            <a:r>
              <a:rPr lang="en-IN" dirty="0" err="1"/>
              <a:t>GenericAdaptor</a:t>
            </a:r>
            <a:endParaRPr lang="en-US" dirty="0"/>
          </a:p>
          <a:p>
            <a:r>
              <a:rPr lang="en-US" dirty="0"/>
              <a:t>Batch and Streaming</a:t>
            </a:r>
          </a:p>
          <a:p>
            <a:pPr lvl="1"/>
            <a:r>
              <a:rPr lang="en-US" dirty="0"/>
              <a:t>HDFS</a:t>
            </a:r>
          </a:p>
          <a:p>
            <a:pPr lvl="1"/>
            <a:r>
              <a:rPr lang="en-US" dirty="0"/>
              <a:t>Kafka</a:t>
            </a:r>
          </a:p>
        </p:txBody>
      </p:sp>
    </p:spTree>
    <p:extLst>
      <p:ext uri="{BB962C8B-B14F-4D97-AF65-F5344CB8AC3E}">
        <p14:creationId xmlns:p14="http://schemas.microsoft.com/office/powerpoint/2010/main" val="11951549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A63F46-8D3C-2544-922D-65860D2A408F}"/>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1E980614-80A1-0248-9E30-71F74D60A381}"/>
              </a:ext>
            </a:extLst>
          </p:cNvPr>
          <p:cNvSpPr>
            <a:spLocks noGrp="1"/>
          </p:cNvSpPr>
          <p:nvPr>
            <p:ph idx="1"/>
          </p:nvPr>
        </p:nvSpPr>
        <p:spPr/>
        <p:txBody>
          <a:bodyPr/>
          <a:lstStyle/>
          <a:p>
            <a:r>
              <a:rPr lang="en-US" dirty="0"/>
              <a:t>These tools/frameworks are not mutually exclusive. </a:t>
            </a:r>
          </a:p>
          <a:p>
            <a:endParaRPr lang="en-US" dirty="0"/>
          </a:p>
          <a:p>
            <a:r>
              <a:rPr lang="en-US" dirty="0"/>
              <a:t>You may choose to run multiple for an application. </a:t>
            </a:r>
          </a:p>
          <a:p>
            <a:endParaRPr lang="en-US" dirty="0"/>
          </a:p>
          <a:p>
            <a:r>
              <a:rPr lang="en-US" dirty="0"/>
              <a:t>The choice will depend on use case. </a:t>
            </a:r>
          </a:p>
        </p:txBody>
      </p:sp>
    </p:spTree>
    <p:extLst>
      <p:ext uri="{BB962C8B-B14F-4D97-AF65-F5344CB8AC3E}">
        <p14:creationId xmlns:p14="http://schemas.microsoft.com/office/powerpoint/2010/main" val="2643578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dirty="0"/>
              <a:t>Data Bus</a:t>
            </a:r>
          </a:p>
        </p:txBody>
      </p:sp>
    </p:spTree>
    <p:extLst>
      <p:ext uri="{BB962C8B-B14F-4D97-AF65-F5344CB8AC3E}">
        <p14:creationId xmlns:p14="http://schemas.microsoft.com/office/powerpoint/2010/main" val="61289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342623-EA51-F64C-AD40-027619E32157}"/>
              </a:ext>
            </a:extLst>
          </p:cNvPr>
          <p:cNvSpPr>
            <a:spLocks noGrp="1"/>
          </p:cNvSpPr>
          <p:nvPr>
            <p:ph type="title"/>
          </p:nvPr>
        </p:nvSpPr>
        <p:spPr/>
        <p:txBody>
          <a:bodyPr/>
          <a:lstStyle/>
          <a:p>
            <a:r>
              <a:rPr lang="en-US" dirty="0"/>
              <a:t>Ingestion</a:t>
            </a:r>
          </a:p>
        </p:txBody>
      </p:sp>
      <p:sp>
        <p:nvSpPr>
          <p:cNvPr id="3" name="Content Placeholder 2">
            <a:extLst>
              <a:ext uri="{FF2B5EF4-FFF2-40B4-BE49-F238E27FC236}">
                <a16:creationId xmlns:a16="http://schemas.microsoft.com/office/drawing/2014/main" id="{5789465D-4FF3-1C44-868F-CAD8641B2443}"/>
              </a:ext>
            </a:extLst>
          </p:cNvPr>
          <p:cNvSpPr>
            <a:spLocks noGrp="1"/>
          </p:cNvSpPr>
          <p:nvPr>
            <p:ph idx="1"/>
          </p:nvPr>
        </p:nvSpPr>
        <p:spPr/>
        <p:txBody>
          <a:bodyPr/>
          <a:lstStyle/>
          <a:p>
            <a:r>
              <a:rPr lang="en-IN" dirty="0"/>
              <a:t>Big data </a:t>
            </a:r>
            <a:r>
              <a:rPr lang="en-IN" b="1" dirty="0"/>
              <a:t>ingestion</a:t>
            </a:r>
            <a:r>
              <a:rPr lang="en-IN" dirty="0"/>
              <a:t> is about </a:t>
            </a:r>
            <a:r>
              <a:rPr lang="en-IN" b="1" dirty="0"/>
              <a:t>moving data</a:t>
            </a:r>
            <a:r>
              <a:rPr lang="en-IN" dirty="0"/>
              <a:t> from where it is originated(</a:t>
            </a:r>
            <a:r>
              <a:rPr lang="en-IN" b="1" dirty="0"/>
              <a:t>many</a:t>
            </a:r>
            <a:r>
              <a:rPr lang="en-IN" dirty="0"/>
              <a:t>), into a system where it can be stored and analysed. </a:t>
            </a:r>
          </a:p>
          <a:p>
            <a:r>
              <a:rPr lang="en-IN" dirty="0"/>
              <a:t>Achieved using:</a:t>
            </a:r>
          </a:p>
          <a:p>
            <a:pPr lvl="1"/>
            <a:r>
              <a:rPr lang="en-IN" dirty="0"/>
              <a:t>Extract</a:t>
            </a:r>
          </a:p>
          <a:p>
            <a:pPr lvl="1"/>
            <a:r>
              <a:rPr lang="en-IN" dirty="0"/>
              <a:t>Load Distribution</a:t>
            </a:r>
          </a:p>
          <a:p>
            <a:pPr lvl="1"/>
            <a:endParaRPr lang="en-IN" dirty="0"/>
          </a:p>
          <a:p>
            <a:pPr lvl="1"/>
            <a:endParaRPr lang="en-IN" dirty="0"/>
          </a:p>
          <a:p>
            <a:r>
              <a:rPr lang="en-IN" dirty="0"/>
              <a:t>Raw Data Model</a:t>
            </a:r>
          </a:p>
          <a:p>
            <a:pPr marL="469900" lvl="1" indent="0">
              <a:buNone/>
            </a:pPr>
            <a:br>
              <a:rPr lang="en-IN" dirty="0"/>
            </a:br>
            <a:endParaRPr lang="en-US" dirty="0"/>
          </a:p>
        </p:txBody>
      </p:sp>
    </p:spTree>
    <p:extLst>
      <p:ext uri="{BB962C8B-B14F-4D97-AF65-F5344CB8AC3E}">
        <p14:creationId xmlns:p14="http://schemas.microsoft.com/office/powerpoint/2010/main" val="35576704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40A18-D2C2-B04C-B992-B6EAA92AA127}"/>
              </a:ext>
            </a:extLst>
          </p:cNvPr>
          <p:cNvSpPr>
            <a:spLocks noGrp="1"/>
          </p:cNvSpPr>
          <p:nvPr>
            <p:ph type="title"/>
          </p:nvPr>
        </p:nvSpPr>
        <p:spPr/>
        <p:txBody>
          <a:bodyPr/>
          <a:lstStyle/>
          <a:p>
            <a:r>
              <a:rPr lang="en-US" dirty="0"/>
              <a:t>Kafka</a:t>
            </a:r>
          </a:p>
        </p:txBody>
      </p:sp>
      <p:sp>
        <p:nvSpPr>
          <p:cNvPr id="3" name="Content Placeholder 2">
            <a:extLst>
              <a:ext uri="{FF2B5EF4-FFF2-40B4-BE49-F238E27FC236}">
                <a16:creationId xmlns:a16="http://schemas.microsoft.com/office/drawing/2014/main" id="{0CC968EA-FD52-FB47-8D45-437397DD1B24}"/>
              </a:ext>
            </a:extLst>
          </p:cNvPr>
          <p:cNvSpPr>
            <a:spLocks noGrp="1"/>
          </p:cNvSpPr>
          <p:nvPr>
            <p:ph idx="1"/>
          </p:nvPr>
        </p:nvSpPr>
        <p:spPr/>
        <p:txBody>
          <a:bodyPr/>
          <a:lstStyle/>
          <a:p>
            <a:r>
              <a:rPr lang="en-IN" b="1" dirty="0"/>
              <a:t>Apache Kafka is </a:t>
            </a:r>
            <a:r>
              <a:rPr lang="en-IN" b="1" i="1" dirty="0"/>
              <a:t>a distributed streaming platform.</a:t>
            </a:r>
            <a:endParaRPr lang="en-IN" b="1" dirty="0"/>
          </a:p>
          <a:p>
            <a:r>
              <a:rPr lang="en-US" dirty="0"/>
              <a:t>A Streaming platform </a:t>
            </a:r>
            <a:r>
              <a:rPr lang="en-US"/>
              <a:t>has  </a:t>
            </a:r>
            <a:r>
              <a:rPr lang="en-US" dirty="0"/>
              <a:t>key capabilities:</a:t>
            </a:r>
          </a:p>
          <a:p>
            <a:pPr lvl="1"/>
            <a:r>
              <a:rPr lang="en-US" dirty="0"/>
              <a:t>Pub-Sub (allow data democratization)</a:t>
            </a:r>
          </a:p>
          <a:p>
            <a:pPr lvl="1"/>
            <a:r>
              <a:rPr lang="en-US" dirty="0"/>
              <a:t>Fault-tolerance and Durable</a:t>
            </a:r>
          </a:p>
          <a:p>
            <a:pPr lvl="1"/>
            <a:r>
              <a:rPr lang="en-US" dirty="0"/>
              <a:t>Low Latency</a:t>
            </a:r>
          </a:p>
          <a:p>
            <a:pPr lvl="1"/>
            <a:r>
              <a:rPr lang="en-US" dirty="0"/>
              <a:t>Scalable by adding more nodes</a:t>
            </a:r>
          </a:p>
          <a:p>
            <a:pPr lvl="1"/>
            <a:r>
              <a:rPr lang="en-US" dirty="0"/>
              <a:t>Integrates with most big data frameworks</a:t>
            </a:r>
          </a:p>
        </p:txBody>
      </p:sp>
      <p:pic>
        <p:nvPicPr>
          <p:cNvPr id="4" name="Picture 3">
            <a:extLst>
              <a:ext uri="{FF2B5EF4-FFF2-40B4-BE49-F238E27FC236}">
                <a16:creationId xmlns:a16="http://schemas.microsoft.com/office/drawing/2014/main" id="{5242EDFF-D78A-8240-99B1-A52E5E21F111}"/>
              </a:ext>
            </a:extLst>
          </p:cNvPr>
          <p:cNvPicPr>
            <a:picLocks noChangeAspect="1"/>
          </p:cNvPicPr>
          <p:nvPr/>
        </p:nvPicPr>
        <p:blipFill>
          <a:blip r:embed="rId2"/>
          <a:stretch>
            <a:fillRect/>
          </a:stretch>
        </p:blipFill>
        <p:spPr>
          <a:xfrm>
            <a:off x="4913296" y="1776413"/>
            <a:ext cx="3775472" cy="3017151"/>
          </a:xfrm>
          <a:prstGeom prst="rect">
            <a:avLst/>
          </a:prstGeom>
        </p:spPr>
      </p:pic>
    </p:spTree>
    <p:extLst>
      <p:ext uri="{BB962C8B-B14F-4D97-AF65-F5344CB8AC3E}">
        <p14:creationId xmlns:p14="http://schemas.microsoft.com/office/powerpoint/2010/main" val="17139881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dirty="0"/>
              <a:t>Data Storage</a:t>
            </a:r>
          </a:p>
        </p:txBody>
      </p:sp>
    </p:spTree>
    <p:extLst>
      <p:ext uri="{BB962C8B-B14F-4D97-AF65-F5344CB8AC3E}">
        <p14:creationId xmlns:p14="http://schemas.microsoft.com/office/powerpoint/2010/main" val="25560417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A96AA-A769-594E-BCB1-7A59D311D390}"/>
              </a:ext>
            </a:extLst>
          </p:cNvPr>
          <p:cNvSpPr>
            <a:spLocks noGrp="1"/>
          </p:cNvSpPr>
          <p:nvPr>
            <p:ph type="title"/>
          </p:nvPr>
        </p:nvSpPr>
        <p:spPr/>
        <p:txBody>
          <a:bodyPr/>
          <a:lstStyle/>
          <a:p>
            <a:r>
              <a:rPr lang="en-US" dirty="0"/>
              <a:t>HDFS</a:t>
            </a:r>
          </a:p>
        </p:txBody>
      </p:sp>
      <p:pic>
        <p:nvPicPr>
          <p:cNvPr id="4" name="Content Placeholder 3">
            <a:extLst>
              <a:ext uri="{FF2B5EF4-FFF2-40B4-BE49-F238E27FC236}">
                <a16:creationId xmlns:a16="http://schemas.microsoft.com/office/drawing/2014/main" id="{96061362-6508-7B40-BD5C-B0CF8177E43B}"/>
              </a:ext>
            </a:extLst>
          </p:cNvPr>
          <p:cNvPicPr>
            <a:picLocks noGrp="1" noChangeAspect="1"/>
          </p:cNvPicPr>
          <p:nvPr>
            <p:ph idx="1"/>
          </p:nvPr>
        </p:nvPicPr>
        <p:blipFill>
          <a:blip r:embed="rId2"/>
          <a:stretch>
            <a:fillRect/>
          </a:stretch>
        </p:blipFill>
        <p:spPr>
          <a:xfrm>
            <a:off x="1571329" y="978694"/>
            <a:ext cx="5928715" cy="3530204"/>
          </a:xfrm>
          <a:prstGeom prst="rect">
            <a:avLst/>
          </a:prstGeom>
        </p:spPr>
      </p:pic>
    </p:spTree>
    <p:extLst>
      <p:ext uri="{BB962C8B-B14F-4D97-AF65-F5344CB8AC3E}">
        <p14:creationId xmlns:p14="http://schemas.microsoft.com/office/powerpoint/2010/main" val="1945068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6779E-9CC0-7348-8FEF-A11AD0137D6F}"/>
              </a:ext>
            </a:extLst>
          </p:cNvPr>
          <p:cNvSpPr>
            <a:spLocks noGrp="1"/>
          </p:cNvSpPr>
          <p:nvPr>
            <p:ph type="title"/>
          </p:nvPr>
        </p:nvSpPr>
        <p:spPr/>
        <p:txBody>
          <a:bodyPr/>
          <a:lstStyle/>
          <a:p>
            <a:r>
              <a:rPr lang="en-US" dirty="0"/>
              <a:t>HBase</a:t>
            </a:r>
          </a:p>
        </p:txBody>
      </p:sp>
      <p:sp>
        <p:nvSpPr>
          <p:cNvPr id="3" name="Content Placeholder 2">
            <a:extLst>
              <a:ext uri="{FF2B5EF4-FFF2-40B4-BE49-F238E27FC236}">
                <a16:creationId xmlns:a16="http://schemas.microsoft.com/office/drawing/2014/main" id="{B24057E4-0F18-9545-B755-2D3829C10016}"/>
              </a:ext>
            </a:extLst>
          </p:cNvPr>
          <p:cNvSpPr>
            <a:spLocks noGrp="1"/>
          </p:cNvSpPr>
          <p:nvPr>
            <p:ph idx="1"/>
          </p:nvPr>
        </p:nvSpPr>
        <p:spPr/>
        <p:txBody>
          <a:bodyPr/>
          <a:lstStyle/>
          <a:p>
            <a:r>
              <a:rPr lang="en-IN" dirty="0"/>
              <a:t>HBase is the Hadoop database, a </a:t>
            </a:r>
            <a:r>
              <a:rPr lang="en-IN" b="1" dirty="0"/>
              <a:t>distributed</a:t>
            </a:r>
            <a:r>
              <a:rPr lang="en-IN" dirty="0"/>
              <a:t>, </a:t>
            </a:r>
            <a:r>
              <a:rPr lang="en-IN" b="1" dirty="0"/>
              <a:t>scalable</a:t>
            </a:r>
            <a:r>
              <a:rPr lang="en-IN" dirty="0"/>
              <a:t>, </a:t>
            </a:r>
            <a:r>
              <a:rPr lang="en-IN" b="1" dirty="0"/>
              <a:t>big data </a:t>
            </a:r>
            <a:r>
              <a:rPr lang="en-IN" dirty="0"/>
              <a:t>store.</a:t>
            </a:r>
          </a:p>
          <a:p>
            <a:r>
              <a:rPr lang="en-US" dirty="0"/>
              <a:t>Key features:</a:t>
            </a:r>
          </a:p>
          <a:p>
            <a:pPr lvl="1"/>
            <a:r>
              <a:rPr lang="en-US" dirty="0"/>
              <a:t>Fast random, real-time R/W access</a:t>
            </a:r>
          </a:p>
          <a:p>
            <a:pPr lvl="1"/>
            <a:r>
              <a:rPr lang="en-US" dirty="0"/>
              <a:t>Versioned </a:t>
            </a:r>
          </a:p>
          <a:p>
            <a:pPr lvl="1"/>
            <a:r>
              <a:rPr lang="en-US" dirty="0"/>
              <a:t>Strictly consistent</a:t>
            </a:r>
          </a:p>
          <a:p>
            <a:pPr lvl="1"/>
            <a:r>
              <a:rPr lang="en-US" dirty="0" err="1"/>
              <a:t>NoSql</a:t>
            </a:r>
            <a:endParaRPr lang="en-US" dirty="0"/>
          </a:p>
          <a:p>
            <a:pPr lvl="1"/>
            <a:r>
              <a:rPr lang="en-US" dirty="0"/>
              <a:t>Highly Available</a:t>
            </a:r>
          </a:p>
          <a:p>
            <a:pPr lvl="1"/>
            <a:r>
              <a:rPr lang="en-US" dirty="0"/>
              <a:t>Based on </a:t>
            </a:r>
            <a:r>
              <a:rPr lang="en-US" dirty="0" err="1"/>
              <a:t>BigTable</a:t>
            </a:r>
            <a:endParaRPr lang="en-US" dirty="0"/>
          </a:p>
        </p:txBody>
      </p:sp>
      <p:pic>
        <p:nvPicPr>
          <p:cNvPr id="4" name="Picture 3">
            <a:extLst>
              <a:ext uri="{FF2B5EF4-FFF2-40B4-BE49-F238E27FC236}">
                <a16:creationId xmlns:a16="http://schemas.microsoft.com/office/drawing/2014/main" id="{C65D8AA5-E497-6C43-97D7-C36EB77E4EA9}"/>
              </a:ext>
            </a:extLst>
          </p:cNvPr>
          <p:cNvPicPr>
            <a:picLocks noChangeAspect="1"/>
          </p:cNvPicPr>
          <p:nvPr/>
        </p:nvPicPr>
        <p:blipFill>
          <a:blip r:embed="rId2"/>
          <a:stretch>
            <a:fillRect/>
          </a:stretch>
        </p:blipFill>
        <p:spPr>
          <a:xfrm>
            <a:off x="4472204" y="1690989"/>
            <a:ext cx="4350722" cy="2678647"/>
          </a:xfrm>
          <a:prstGeom prst="rect">
            <a:avLst/>
          </a:prstGeom>
        </p:spPr>
      </p:pic>
    </p:spTree>
    <p:extLst>
      <p:ext uri="{BB962C8B-B14F-4D97-AF65-F5344CB8AC3E}">
        <p14:creationId xmlns:p14="http://schemas.microsoft.com/office/powerpoint/2010/main" val="213953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86BAE-5B8B-4741-A62C-ECC231DF95EE}"/>
              </a:ext>
            </a:extLst>
          </p:cNvPr>
          <p:cNvSpPr>
            <a:spLocks noGrp="1"/>
          </p:cNvSpPr>
          <p:nvPr>
            <p:ph type="title"/>
          </p:nvPr>
        </p:nvSpPr>
        <p:spPr/>
        <p:txBody>
          <a:bodyPr/>
          <a:lstStyle/>
          <a:p>
            <a:r>
              <a:rPr lang="en-US" dirty="0" err="1"/>
              <a:t>ElasticSearch</a:t>
            </a:r>
            <a:endParaRPr lang="en-US" dirty="0"/>
          </a:p>
        </p:txBody>
      </p:sp>
      <p:sp>
        <p:nvSpPr>
          <p:cNvPr id="3" name="Content Placeholder 2">
            <a:extLst>
              <a:ext uri="{FF2B5EF4-FFF2-40B4-BE49-F238E27FC236}">
                <a16:creationId xmlns:a16="http://schemas.microsoft.com/office/drawing/2014/main" id="{06CD2EBB-FCCD-D847-A5BC-0E14E4C40115}"/>
              </a:ext>
            </a:extLst>
          </p:cNvPr>
          <p:cNvSpPr>
            <a:spLocks noGrp="1"/>
          </p:cNvSpPr>
          <p:nvPr>
            <p:ph idx="1"/>
          </p:nvPr>
        </p:nvSpPr>
        <p:spPr/>
        <p:txBody>
          <a:bodyPr/>
          <a:lstStyle/>
          <a:p>
            <a:r>
              <a:rPr lang="en-IN" dirty="0"/>
              <a:t>Elasticsearch is an open-source, RESTful, </a:t>
            </a:r>
            <a:r>
              <a:rPr lang="en-IN" b="1" dirty="0"/>
              <a:t>distributed search</a:t>
            </a:r>
            <a:r>
              <a:rPr lang="en-IN" dirty="0"/>
              <a:t> and analytics engine built on Apache Lucene. </a:t>
            </a:r>
          </a:p>
          <a:p>
            <a:r>
              <a:rPr lang="en-IN" dirty="0"/>
              <a:t>When coupled with </a:t>
            </a:r>
            <a:r>
              <a:rPr lang="en-IN" b="1" dirty="0"/>
              <a:t>Kibana</a:t>
            </a:r>
            <a:r>
              <a:rPr lang="en-IN" dirty="0"/>
              <a:t>, a visualization tool, Elasticsearch can be used to provide near-real time analytics using large volumes of log data. </a:t>
            </a:r>
          </a:p>
          <a:p>
            <a:r>
              <a:rPr lang="en-IN" dirty="0"/>
              <a:t>ES benefits:</a:t>
            </a:r>
          </a:p>
          <a:p>
            <a:pPr lvl="1"/>
            <a:r>
              <a:rPr lang="en-IN" dirty="0"/>
              <a:t>Fast</a:t>
            </a:r>
          </a:p>
          <a:p>
            <a:pPr lvl="1"/>
            <a:r>
              <a:rPr lang="en-IN" dirty="0"/>
              <a:t>Easy to Use</a:t>
            </a:r>
          </a:p>
          <a:p>
            <a:pPr lvl="1"/>
            <a:r>
              <a:rPr lang="en-IN" dirty="0"/>
              <a:t>Complementary tooling</a:t>
            </a:r>
          </a:p>
          <a:p>
            <a:pPr lvl="1"/>
            <a:r>
              <a:rPr lang="en-IN" dirty="0"/>
              <a:t>Near real-time index update</a:t>
            </a:r>
          </a:p>
          <a:p>
            <a:pPr lvl="1"/>
            <a:r>
              <a:rPr lang="en-IN" dirty="0"/>
              <a:t>Support for many languages</a:t>
            </a:r>
            <a:endParaRPr lang="en-US" dirty="0"/>
          </a:p>
        </p:txBody>
      </p:sp>
      <p:pic>
        <p:nvPicPr>
          <p:cNvPr id="4" name="Picture 3">
            <a:extLst>
              <a:ext uri="{FF2B5EF4-FFF2-40B4-BE49-F238E27FC236}">
                <a16:creationId xmlns:a16="http://schemas.microsoft.com/office/drawing/2014/main" id="{9A4DAED3-F51B-A44C-B8E7-3C6E6C1901A6}"/>
              </a:ext>
            </a:extLst>
          </p:cNvPr>
          <p:cNvPicPr>
            <a:picLocks noChangeAspect="1"/>
          </p:cNvPicPr>
          <p:nvPr/>
        </p:nvPicPr>
        <p:blipFill>
          <a:blip r:embed="rId2"/>
          <a:stretch>
            <a:fillRect/>
          </a:stretch>
        </p:blipFill>
        <p:spPr>
          <a:xfrm>
            <a:off x="3705225" y="2419350"/>
            <a:ext cx="4991100" cy="1076325"/>
          </a:xfrm>
          <a:prstGeom prst="rect">
            <a:avLst/>
          </a:prstGeom>
        </p:spPr>
      </p:pic>
    </p:spTree>
    <p:extLst>
      <p:ext uri="{BB962C8B-B14F-4D97-AF65-F5344CB8AC3E}">
        <p14:creationId xmlns:p14="http://schemas.microsoft.com/office/powerpoint/2010/main" val="4758025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2F91B-9909-714A-BB48-79E178687B12}"/>
              </a:ext>
            </a:extLst>
          </p:cNvPr>
          <p:cNvSpPr>
            <a:spLocks noGrp="1"/>
          </p:cNvSpPr>
          <p:nvPr>
            <p:ph type="title"/>
          </p:nvPr>
        </p:nvSpPr>
        <p:spPr/>
        <p:txBody>
          <a:bodyPr/>
          <a:lstStyle/>
          <a:p>
            <a:r>
              <a:rPr lang="en-US" dirty="0" err="1"/>
              <a:t>Redis</a:t>
            </a:r>
            <a:endParaRPr lang="en-US" dirty="0"/>
          </a:p>
        </p:txBody>
      </p:sp>
      <p:sp>
        <p:nvSpPr>
          <p:cNvPr id="3" name="Content Placeholder 2">
            <a:extLst>
              <a:ext uri="{FF2B5EF4-FFF2-40B4-BE49-F238E27FC236}">
                <a16:creationId xmlns:a16="http://schemas.microsoft.com/office/drawing/2014/main" id="{1D0880F6-9188-3B48-8C71-C7F9BA5EAF4E}"/>
              </a:ext>
            </a:extLst>
          </p:cNvPr>
          <p:cNvSpPr>
            <a:spLocks noGrp="1"/>
          </p:cNvSpPr>
          <p:nvPr>
            <p:ph idx="1"/>
          </p:nvPr>
        </p:nvSpPr>
        <p:spPr/>
        <p:txBody>
          <a:bodyPr/>
          <a:lstStyle/>
          <a:p>
            <a:r>
              <a:rPr lang="en-IN" dirty="0" err="1"/>
              <a:t>Redis</a:t>
            </a:r>
            <a:r>
              <a:rPr lang="en-IN" dirty="0"/>
              <a:t> is an open source, </a:t>
            </a:r>
            <a:r>
              <a:rPr lang="en-IN" b="1" dirty="0"/>
              <a:t>in-memory</a:t>
            </a:r>
            <a:r>
              <a:rPr lang="en-IN" dirty="0"/>
              <a:t> </a:t>
            </a:r>
            <a:r>
              <a:rPr lang="en-IN" b="1" dirty="0"/>
              <a:t>data structure store</a:t>
            </a:r>
            <a:r>
              <a:rPr lang="en-IN" dirty="0"/>
              <a:t>, used as a database, </a:t>
            </a:r>
            <a:r>
              <a:rPr lang="en-IN" b="1" dirty="0"/>
              <a:t>cache</a:t>
            </a:r>
            <a:r>
              <a:rPr lang="en-IN" dirty="0"/>
              <a:t> and </a:t>
            </a:r>
            <a:r>
              <a:rPr lang="en-IN" b="1" dirty="0"/>
              <a:t>message broker (pub-sub).</a:t>
            </a:r>
          </a:p>
          <a:p>
            <a:r>
              <a:rPr lang="en-IN" dirty="0"/>
              <a:t>Support rich data types.</a:t>
            </a:r>
          </a:p>
          <a:p>
            <a:r>
              <a:rPr lang="en-IN" dirty="0"/>
              <a:t>Built-in replication</a:t>
            </a:r>
          </a:p>
          <a:p>
            <a:r>
              <a:rPr lang="en-IN" dirty="0"/>
              <a:t>LRU eviction</a:t>
            </a:r>
          </a:p>
          <a:p>
            <a:r>
              <a:rPr lang="en-IN" dirty="0"/>
              <a:t>Transactions</a:t>
            </a:r>
            <a:r>
              <a:rPr lang="en-US" dirty="0"/>
              <a:t> and </a:t>
            </a:r>
          </a:p>
          <a:p>
            <a:r>
              <a:rPr lang="en-US" dirty="0"/>
              <a:t>On-disk persistence. </a:t>
            </a:r>
          </a:p>
          <a:p>
            <a:endParaRPr lang="en-US" dirty="0"/>
          </a:p>
          <a:p>
            <a:endParaRPr lang="en-IN" dirty="0"/>
          </a:p>
          <a:p>
            <a:r>
              <a:rPr lang="en-IN" dirty="0"/>
              <a:t>Spark Jobs do not manage state across executions. So </a:t>
            </a:r>
            <a:r>
              <a:rPr lang="en-IN" dirty="0" err="1"/>
              <a:t>Redis</a:t>
            </a:r>
            <a:r>
              <a:rPr lang="en-IN" dirty="0"/>
              <a:t> can be used to manage state in such use cases.</a:t>
            </a:r>
          </a:p>
        </p:txBody>
      </p:sp>
      <p:pic>
        <p:nvPicPr>
          <p:cNvPr id="4" name="Picture 3">
            <a:extLst>
              <a:ext uri="{FF2B5EF4-FFF2-40B4-BE49-F238E27FC236}">
                <a16:creationId xmlns:a16="http://schemas.microsoft.com/office/drawing/2014/main" id="{155F3200-7193-834A-BDDE-9202215944D8}"/>
              </a:ext>
            </a:extLst>
          </p:cNvPr>
          <p:cNvPicPr>
            <a:picLocks noChangeAspect="1"/>
          </p:cNvPicPr>
          <p:nvPr/>
        </p:nvPicPr>
        <p:blipFill>
          <a:blip r:embed="rId2"/>
          <a:stretch>
            <a:fillRect/>
          </a:stretch>
        </p:blipFill>
        <p:spPr>
          <a:xfrm>
            <a:off x="4535613" y="1681519"/>
            <a:ext cx="3564778" cy="2007438"/>
          </a:xfrm>
          <a:prstGeom prst="rect">
            <a:avLst/>
          </a:prstGeom>
        </p:spPr>
      </p:pic>
    </p:spTree>
    <p:extLst>
      <p:ext uri="{BB962C8B-B14F-4D97-AF65-F5344CB8AC3E}">
        <p14:creationId xmlns:p14="http://schemas.microsoft.com/office/powerpoint/2010/main" val="3088870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B23ED-4BD7-1040-8506-1FA218CE2652}"/>
              </a:ext>
            </a:extLst>
          </p:cNvPr>
          <p:cNvSpPr>
            <a:spLocks noGrp="1"/>
          </p:cNvSpPr>
          <p:nvPr>
            <p:ph type="title"/>
          </p:nvPr>
        </p:nvSpPr>
        <p:spPr/>
        <p:txBody>
          <a:bodyPr/>
          <a:lstStyle/>
          <a:p>
            <a:r>
              <a:rPr lang="en-US" dirty="0" err="1"/>
              <a:t>JanusGraph</a:t>
            </a:r>
            <a:r>
              <a:rPr lang="en-US" dirty="0"/>
              <a:t>/Gremlin</a:t>
            </a:r>
          </a:p>
        </p:txBody>
      </p:sp>
      <p:sp>
        <p:nvSpPr>
          <p:cNvPr id="3" name="Content Placeholder 2">
            <a:extLst>
              <a:ext uri="{FF2B5EF4-FFF2-40B4-BE49-F238E27FC236}">
                <a16:creationId xmlns:a16="http://schemas.microsoft.com/office/drawing/2014/main" id="{CF7060B9-7AC6-2A4B-AFA2-A544AE53F95F}"/>
              </a:ext>
            </a:extLst>
          </p:cNvPr>
          <p:cNvSpPr>
            <a:spLocks noGrp="1"/>
          </p:cNvSpPr>
          <p:nvPr>
            <p:ph idx="1"/>
          </p:nvPr>
        </p:nvSpPr>
        <p:spPr>
          <a:xfrm>
            <a:off x="272668" y="978175"/>
            <a:ext cx="3832194" cy="3530763"/>
          </a:xfrm>
        </p:spPr>
        <p:txBody>
          <a:bodyPr/>
          <a:lstStyle/>
          <a:p>
            <a:r>
              <a:rPr lang="en-IN" b="1" dirty="0" err="1"/>
              <a:t>JanusGraph</a:t>
            </a:r>
            <a:r>
              <a:rPr lang="en-IN" dirty="0"/>
              <a:t> is a scalable graph database optimized for storing and querying graphs containing hundreds of billions of vertices and edges distributed across a multi-machine cluster.</a:t>
            </a:r>
          </a:p>
          <a:p>
            <a:endParaRPr lang="en-IN" dirty="0"/>
          </a:p>
          <a:p>
            <a:r>
              <a:rPr lang="en-IN" b="1" dirty="0"/>
              <a:t>Gremlin</a:t>
            </a:r>
            <a:r>
              <a:rPr lang="en-IN" dirty="0"/>
              <a:t> is a graph traversal language.</a:t>
            </a:r>
          </a:p>
          <a:p>
            <a:endParaRPr lang="en-IN" dirty="0"/>
          </a:p>
          <a:p>
            <a:endParaRPr lang="en-IN" dirty="0"/>
          </a:p>
          <a:p>
            <a:pPr marL="0" indent="0">
              <a:buNone/>
            </a:pPr>
            <a:endParaRPr lang="en-US" dirty="0"/>
          </a:p>
        </p:txBody>
      </p:sp>
      <p:pic>
        <p:nvPicPr>
          <p:cNvPr id="4" name="Picture 3">
            <a:extLst>
              <a:ext uri="{FF2B5EF4-FFF2-40B4-BE49-F238E27FC236}">
                <a16:creationId xmlns:a16="http://schemas.microsoft.com/office/drawing/2014/main" id="{5E9FF974-1668-4440-AF10-4B8171751629}"/>
              </a:ext>
            </a:extLst>
          </p:cNvPr>
          <p:cNvPicPr>
            <a:picLocks noChangeAspect="1"/>
          </p:cNvPicPr>
          <p:nvPr/>
        </p:nvPicPr>
        <p:blipFill>
          <a:blip r:embed="rId2"/>
          <a:stretch>
            <a:fillRect/>
          </a:stretch>
        </p:blipFill>
        <p:spPr>
          <a:xfrm>
            <a:off x="4278031" y="487017"/>
            <a:ext cx="4662769" cy="4133079"/>
          </a:xfrm>
          <a:prstGeom prst="rect">
            <a:avLst/>
          </a:prstGeom>
        </p:spPr>
      </p:pic>
    </p:spTree>
    <p:extLst>
      <p:ext uri="{BB962C8B-B14F-4D97-AF65-F5344CB8AC3E}">
        <p14:creationId xmlns:p14="http://schemas.microsoft.com/office/powerpoint/2010/main" val="548714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524D2-0F99-9A48-BAFB-2AB7D382B989}"/>
              </a:ext>
            </a:extLst>
          </p:cNvPr>
          <p:cNvSpPr>
            <a:spLocks noGrp="1"/>
          </p:cNvSpPr>
          <p:nvPr>
            <p:ph type="title"/>
          </p:nvPr>
        </p:nvSpPr>
        <p:spPr/>
        <p:txBody>
          <a:bodyPr/>
          <a:lstStyle/>
          <a:p>
            <a:r>
              <a:rPr lang="en-US" dirty="0"/>
              <a:t>RAF | Data Model Choices</a:t>
            </a:r>
          </a:p>
        </p:txBody>
      </p:sp>
      <p:sp>
        <p:nvSpPr>
          <p:cNvPr id="3" name="Content Placeholder 2">
            <a:extLst>
              <a:ext uri="{FF2B5EF4-FFF2-40B4-BE49-F238E27FC236}">
                <a16:creationId xmlns:a16="http://schemas.microsoft.com/office/drawing/2014/main" id="{865A59E2-F406-FB44-8B18-71BD295EB0C0}"/>
              </a:ext>
            </a:extLst>
          </p:cNvPr>
          <p:cNvSpPr>
            <a:spLocks noGrp="1"/>
          </p:cNvSpPr>
          <p:nvPr>
            <p:ph idx="1"/>
          </p:nvPr>
        </p:nvSpPr>
        <p:spPr/>
        <p:txBody>
          <a:bodyPr/>
          <a:lstStyle/>
          <a:p>
            <a:r>
              <a:rPr lang="en-US" dirty="0"/>
              <a:t>Choose the right tool for the job. </a:t>
            </a:r>
          </a:p>
          <a:p>
            <a:pPr marL="177800" indent="0">
              <a:buNone/>
            </a:pPr>
            <a:endParaRPr lang="en-US" dirty="0"/>
          </a:p>
        </p:txBody>
      </p:sp>
      <p:graphicFrame>
        <p:nvGraphicFramePr>
          <p:cNvPr id="4" name="Table 3">
            <a:extLst>
              <a:ext uri="{FF2B5EF4-FFF2-40B4-BE49-F238E27FC236}">
                <a16:creationId xmlns:a16="http://schemas.microsoft.com/office/drawing/2014/main" id="{335DA9AE-D859-C244-8739-2C96B164ABD6}"/>
              </a:ext>
            </a:extLst>
          </p:cNvPr>
          <p:cNvGraphicFramePr>
            <a:graphicFrameLocks noGrp="1"/>
          </p:cNvGraphicFramePr>
          <p:nvPr>
            <p:extLst>
              <p:ext uri="{D42A27DB-BD31-4B8C-83A1-F6EECF244321}">
                <p14:modId xmlns:p14="http://schemas.microsoft.com/office/powerpoint/2010/main" val="546092911"/>
              </p:ext>
            </p:extLst>
          </p:nvPr>
        </p:nvGraphicFramePr>
        <p:xfrm>
          <a:off x="858079" y="1826698"/>
          <a:ext cx="6337852" cy="2682240"/>
        </p:xfrm>
        <a:graphic>
          <a:graphicData uri="http://schemas.openxmlformats.org/drawingml/2006/table">
            <a:tbl>
              <a:tblPr firstRow="1" bandRow="1">
                <a:tableStyleId>{5C22544A-7EE6-4342-B048-85BDC9FD1C3A}</a:tableStyleId>
              </a:tblPr>
              <a:tblGrid>
                <a:gridCol w="4025502">
                  <a:extLst>
                    <a:ext uri="{9D8B030D-6E8A-4147-A177-3AD203B41FA5}">
                      <a16:colId xmlns:a16="http://schemas.microsoft.com/office/drawing/2014/main" val="3347182737"/>
                    </a:ext>
                  </a:extLst>
                </a:gridCol>
                <a:gridCol w="2312350">
                  <a:extLst>
                    <a:ext uri="{9D8B030D-6E8A-4147-A177-3AD203B41FA5}">
                      <a16:colId xmlns:a16="http://schemas.microsoft.com/office/drawing/2014/main" val="356221478"/>
                    </a:ext>
                  </a:extLst>
                </a:gridCol>
              </a:tblGrid>
              <a:tr h="328275">
                <a:tc>
                  <a:txBody>
                    <a:bodyPr/>
                    <a:lstStyle/>
                    <a:p>
                      <a:r>
                        <a:rPr lang="en-US" sz="1600" dirty="0"/>
                        <a:t>Data Model</a:t>
                      </a:r>
                    </a:p>
                  </a:txBody>
                  <a:tcPr/>
                </a:tc>
                <a:tc>
                  <a:txBody>
                    <a:bodyPr/>
                    <a:lstStyle/>
                    <a:p>
                      <a:r>
                        <a:rPr lang="en-US" sz="1600" dirty="0"/>
                        <a:t>Storage/DB</a:t>
                      </a:r>
                    </a:p>
                  </a:txBody>
                  <a:tcPr/>
                </a:tc>
                <a:extLst>
                  <a:ext uri="{0D108BD9-81ED-4DB2-BD59-A6C34878D82A}">
                    <a16:rowId xmlns:a16="http://schemas.microsoft.com/office/drawing/2014/main" val="2587803573"/>
                  </a:ext>
                </a:extLst>
              </a:tr>
              <a:tr h="328275">
                <a:tc>
                  <a:txBody>
                    <a:bodyPr/>
                    <a:lstStyle/>
                    <a:p>
                      <a:r>
                        <a:rPr lang="en-US" sz="1600" dirty="0"/>
                        <a:t>Distributed File System</a:t>
                      </a:r>
                    </a:p>
                  </a:txBody>
                  <a:tcPr/>
                </a:tc>
                <a:tc>
                  <a:txBody>
                    <a:bodyPr/>
                    <a:lstStyle/>
                    <a:p>
                      <a:r>
                        <a:rPr lang="en-US" sz="1600" dirty="0"/>
                        <a:t>HDFS</a:t>
                      </a:r>
                    </a:p>
                  </a:txBody>
                  <a:tcPr/>
                </a:tc>
                <a:extLst>
                  <a:ext uri="{0D108BD9-81ED-4DB2-BD59-A6C34878D82A}">
                    <a16:rowId xmlns:a16="http://schemas.microsoft.com/office/drawing/2014/main" val="2870373606"/>
                  </a:ext>
                </a:extLst>
              </a:tr>
              <a:tr h="333292">
                <a:tc>
                  <a:txBody>
                    <a:bodyPr/>
                    <a:lstStyle/>
                    <a:p>
                      <a:r>
                        <a:rPr lang="en-US" sz="1600" dirty="0"/>
                        <a:t>Columnar</a:t>
                      </a:r>
                    </a:p>
                  </a:txBody>
                  <a:tcPr/>
                </a:tc>
                <a:tc>
                  <a:txBody>
                    <a:bodyPr/>
                    <a:lstStyle/>
                    <a:p>
                      <a:r>
                        <a:rPr lang="en-US" sz="1600" dirty="0"/>
                        <a:t>HDFS (Parquet/ORC)</a:t>
                      </a:r>
                    </a:p>
                  </a:txBody>
                  <a:tcPr/>
                </a:tc>
                <a:extLst>
                  <a:ext uri="{0D108BD9-81ED-4DB2-BD59-A6C34878D82A}">
                    <a16:rowId xmlns:a16="http://schemas.microsoft.com/office/drawing/2014/main" val="3626258206"/>
                  </a:ext>
                </a:extLst>
              </a:tr>
              <a:tr h="328275">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Key-value</a:t>
                      </a:r>
                    </a:p>
                  </a:txBody>
                  <a:tcPr/>
                </a:tc>
                <a:tc>
                  <a:txBody>
                    <a:bodyPr/>
                    <a:lstStyle/>
                    <a:p>
                      <a:r>
                        <a:rPr lang="en-US" sz="1600" dirty="0"/>
                        <a:t>HBase</a:t>
                      </a:r>
                    </a:p>
                  </a:txBody>
                  <a:tcPr/>
                </a:tc>
                <a:extLst>
                  <a:ext uri="{0D108BD9-81ED-4DB2-BD59-A6C34878D82A}">
                    <a16:rowId xmlns:a16="http://schemas.microsoft.com/office/drawing/2014/main" val="2072606386"/>
                  </a:ext>
                </a:extLst>
              </a:tr>
              <a:tr h="328275">
                <a:tc>
                  <a:txBody>
                    <a:bodyPr/>
                    <a:lstStyle/>
                    <a:p>
                      <a:r>
                        <a:rPr lang="en-US" sz="1600" dirty="0"/>
                        <a:t>In-Memory Key-Value</a:t>
                      </a:r>
                    </a:p>
                  </a:txBody>
                  <a:tcPr/>
                </a:tc>
                <a:tc>
                  <a:txBody>
                    <a:bodyPr/>
                    <a:lstStyle/>
                    <a:p>
                      <a:r>
                        <a:rPr lang="en-US" sz="1600" dirty="0" err="1"/>
                        <a:t>Redis</a:t>
                      </a:r>
                      <a:endParaRPr lang="en-US" sz="1600" dirty="0"/>
                    </a:p>
                  </a:txBody>
                  <a:tcPr/>
                </a:tc>
                <a:extLst>
                  <a:ext uri="{0D108BD9-81ED-4DB2-BD59-A6C34878D82A}">
                    <a16:rowId xmlns:a16="http://schemas.microsoft.com/office/drawing/2014/main" val="3639277210"/>
                  </a:ext>
                </a:extLst>
              </a:tr>
              <a:tr h="328275">
                <a:tc>
                  <a:txBody>
                    <a:bodyPr/>
                    <a:lstStyle/>
                    <a:p>
                      <a:r>
                        <a:rPr lang="en-US" sz="1600" dirty="0"/>
                        <a:t>Search </a:t>
                      </a:r>
                    </a:p>
                  </a:txBody>
                  <a:tcPr/>
                </a:tc>
                <a:tc>
                  <a:txBody>
                    <a:bodyPr/>
                    <a:lstStyle/>
                    <a:p>
                      <a:r>
                        <a:rPr lang="en-US" sz="1600" dirty="0" err="1"/>
                        <a:t>ElasticSearch</a:t>
                      </a:r>
                      <a:endParaRPr lang="en-US" sz="1600" dirty="0"/>
                    </a:p>
                  </a:txBody>
                  <a:tcPr/>
                </a:tc>
                <a:extLst>
                  <a:ext uri="{0D108BD9-81ED-4DB2-BD59-A6C34878D82A}">
                    <a16:rowId xmlns:a16="http://schemas.microsoft.com/office/drawing/2014/main" val="3307781547"/>
                  </a:ext>
                </a:extLst>
              </a:tr>
              <a:tr h="328275">
                <a:tc>
                  <a:txBody>
                    <a:bodyPr/>
                    <a:lstStyle/>
                    <a:p>
                      <a:r>
                        <a:rPr lang="en-US" sz="1600" dirty="0"/>
                        <a:t>Graph</a:t>
                      </a:r>
                    </a:p>
                  </a:txBody>
                  <a:tcPr/>
                </a:tc>
                <a:tc>
                  <a:txBody>
                    <a:bodyPr/>
                    <a:lstStyle/>
                    <a:p>
                      <a:r>
                        <a:rPr lang="en-US" sz="1600" dirty="0" err="1"/>
                        <a:t>GanusGraph</a:t>
                      </a:r>
                      <a:endParaRPr lang="en-US" sz="1600" dirty="0"/>
                    </a:p>
                  </a:txBody>
                  <a:tcPr/>
                </a:tc>
                <a:extLst>
                  <a:ext uri="{0D108BD9-81ED-4DB2-BD59-A6C34878D82A}">
                    <a16:rowId xmlns:a16="http://schemas.microsoft.com/office/drawing/2014/main" val="2542110694"/>
                  </a:ext>
                </a:extLst>
              </a:tr>
              <a:tr h="328275">
                <a:tc>
                  <a:txBody>
                    <a:bodyPr/>
                    <a:lstStyle/>
                    <a:p>
                      <a:r>
                        <a:rPr lang="en-US" sz="1600" dirty="0"/>
                        <a:t>Relational</a:t>
                      </a:r>
                    </a:p>
                  </a:txBody>
                  <a:tcPr/>
                </a:tc>
                <a:tc>
                  <a:txBody>
                    <a:bodyPr/>
                    <a:lstStyle/>
                    <a:p>
                      <a:r>
                        <a:rPr lang="en-US" sz="1600" dirty="0"/>
                        <a:t>Postgres</a:t>
                      </a:r>
                    </a:p>
                  </a:txBody>
                  <a:tcPr/>
                </a:tc>
                <a:extLst>
                  <a:ext uri="{0D108BD9-81ED-4DB2-BD59-A6C34878D82A}">
                    <a16:rowId xmlns:a16="http://schemas.microsoft.com/office/drawing/2014/main" val="2887783193"/>
                  </a:ext>
                </a:extLst>
              </a:tr>
            </a:tbl>
          </a:graphicData>
        </a:graphic>
      </p:graphicFrame>
    </p:spTree>
    <p:extLst>
      <p:ext uri="{BB962C8B-B14F-4D97-AF65-F5344CB8AC3E}">
        <p14:creationId xmlns:p14="http://schemas.microsoft.com/office/powerpoint/2010/main" val="40545883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dirty="0"/>
              <a:t>Processing &amp; Workflow Management</a:t>
            </a:r>
          </a:p>
        </p:txBody>
      </p:sp>
    </p:spTree>
    <p:extLst>
      <p:ext uri="{BB962C8B-B14F-4D97-AF65-F5344CB8AC3E}">
        <p14:creationId xmlns:p14="http://schemas.microsoft.com/office/powerpoint/2010/main" val="34220979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31069-ABFB-2F4E-A3D8-9FE4426A680A}"/>
              </a:ext>
            </a:extLst>
          </p:cNvPr>
          <p:cNvSpPr>
            <a:spLocks noGrp="1"/>
          </p:cNvSpPr>
          <p:nvPr>
            <p:ph type="title"/>
          </p:nvPr>
        </p:nvSpPr>
        <p:spPr/>
        <p:txBody>
          <a:bodyPr/>
          <a:lstStyle/>
          <a:p>
            <a:r>
              <a:rPr lang="en-US" dirty="0"/>
              <a:t>CDAP</a:t>
            </a:r>
          </a:p>
        </p:txBody>
      </p:sp>
      <p:sp>
        <p:nvSpPr>
          <p:cNvPr id="3" name="Content Placeholder 2">
            <a:extLst>
              <a:ext uri="{FF2B5EF4-FFF2-40B4-BE49-F238E27FC236}">
                <a16:creationId xmlns:a16="http://schemas.microsoft.com/office/drawing/2014/main" id="{1CEBFBFB-9AA1-4140-A585-E4F3A3084B07}"/>
              </a:ext>
            </a:extLst>
          </p:cNvPr>
          <p:cNvSpPr>
            <a:spLocks noGrp="1"/>
          </p:cNvSpPr>
          <p:nvPr>
            <p:ph idx="1"/>
          </p:nvPr>
        </p:nvSpPr>
        <p:spPr/>
        <p:txBody>
          <a:bodyPr/>
          <a:lstStyle/>
          <a:p>
            <a:r>
              <a:rPr lang="en-US" dirty="0"/>
              <a:t>CDAP is the unified integration platform for big data.</a:t>
            </a:r>
          </a:p>
          <a:p>
            <a:r>
              <a:rPr lang="en-US" dirty="0"/>
              <a:t>CDAP benefits:</a:t>
            </a:r>
          </a:p>
          <a:p>
            <a:pPr lvl="1"/>
            <a:r>
              <a:rPr lang="en-US" dirty="0"/>
              <a:t>High level and easy to Use</a:t>
            </a:r>
          </a:p>
          <a:p>
            <a:pPr lvl="1"/>
            <a:r>
              <a:rPr lang="en-US" dirty="0"/>
              <a:t>Faster time to market</a:t>
            </a:r>
          </a:p>
          <a:p>
            <a:pPr lvl="1"/>
            <a:r>
              <a:rPr lang="en-US" dirty="0"/>
              <a:t>Build once and run anywhere</a:t>
            </a:r>
          </a:p>
          <a:p>
            <a:pPr lvl="1"/>
            <a:r>
              <a:rPr lang="en-US" dirty="0"/>
              <a:t>Enterprise ready</a:t>
            </a:r>
          </a:p>
          <a:p>
            <a:pPr lvl="1"/>
            <a:r>
              <a:rPr lang="en-US" dirty="0"/>
              <a:t>Wrangling </a:t>
            </a:r>
          </a:p>
          <a:p>
            <a:pPr lvl="1"/>
            <a:r>
              <a:rPr lang="en-US" dirty="0"/>
              <a:t>Model training</a:t>
            </a:r>
          </a:p>
          <a:p>
            <a:pPr lvl="1"/>
            <a:endParaRPr lang="en-US" dirty="0"/>
          </a:p>
        </p:txBody>
      </p:sp>
      <p:pic>
        <p:nvPicPr>
          <p:cNvPr id="4" name="Picture 3">
            <a:extLst>
              <a:ext uri="{FF2B5EF4-FFF2-40B4-BE49-F238E27FC236}">
                <a16:creationId xmlns:a16="http://schemas.microsoft.com/office/drawing/2014/main" id="{92086DAD-0BE0-7F44-B43D-760616DFCDFB}"/>
              </a:ext>
            </a:extLst>
          </p:cNvPr>
          <p:cNvPicPr>
            <a:picLocks noChangeAspect="1"/>
          </p:cNvPicPr>
          <p:nvPr/>
        </p:nvPicPr>
        <p:blipFill>
          <a:blip r:embed="rId3"/>
          <a:stretch>
            <a:fillRect/>
          </a:stretch>
        </p:blipFill>
        <p:spPr>
          <a:xfrm>
            <a:off x="4025396" y="1638342"/>
            <a:ext cx="4888355" cy="2690771"/>
          </a:xfrm>
          <a:prstGeom prst="rect">
            <a:avLst/>
          </a:prstGeom>
        </p:spPr>
      </p:pic>
    </p:spTree>
    <p:extLst>
      <p:ext uri="{BB962C8B-B14F-4D97-AF65-F5344CB8AC3E}">
        <p14:creationId xmlns:p14="http://schemas.microsoft.com/office/powerpoint/2010/main" val="38611022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5E07E-6B47-6242-BFB8-F96E84932C42}"/>
              </a:ext>
            </a:extLst>
          </p:cNvPr>
          <p:cNvSpPr>
            <a:spLocks noGrp="1"/>
          </p:cNvSpPr>
          <p:nvPr>
            <p:ph type="title"/>
          </p:nvPr>
        </p:nvSpPr>
        <p:spPr/>
        <p:txBody>
          <a:bodyPr/>
          <a:lstStyle/>
          <a:p>
            <a:r>
              <a:rPr lang="en-US" dirty="0"/>
              <a:t>Enrichment</a:t>
            </a:r>
          </a:p>
        </p:txBody>
      </p:sp>
      <p:sp>
        <p:nvSpPr>
          <p:cNvPr id="3" name="Content Placeholder 2">
            <a:extLst>
              <a:ext uri="{FF2B5EF4-FFF2-40B4-BE49-F238E27FC236}">
                <a16:creationId xmlns:a16="http://schemas.microsoft.com/office/drawing/2014/main" id="{A1748FCC-480E-B849-9F78-886145F0B094}"/>
              </a:ext>
            </a:extLst>
          </p:cNvPr>
          <p:cNvSpPr>
            <a:spLocks noGrp="1"/>
          </p:cNvSpPr>
          <p:nvPr>
            <p:ph idx="1"/>
          </p:nvPr>
        </p:nvSpPr>
        <p:spPr/>
        <p:txBody>
          <a:bodyPr/>
          <a:lstStyle/>
          <a:p>
            <a:r>
              <a:rPr lang="en-IN" dirty="0"/>
              <a:t>Primary purpose of enrichment stage is to</a:t>
            </a:r>
          </a:p>
          <a:p>
            <a:pPr lvl="1"/>
            <a:r>
              <a:rPr lang="en-IN" b="1" dirty="0"/>
              <a:t>add value</a:t>
            </a:r>
            <a:r>
              <a:rPr lang="en-IN" dirty="0"/>
              <a:t> to the data content</a:t>
            </a:r>
          </a:p>
          <a:p>
            <a:pPr lvl="1"/>
            <a:r>
              <a:rPr lang="en-IN" b="1" dirty="0"/>
              <a:t>isolate</a:t>
            </a:r>
            <a:r>
              <a:rPr lang="en-IN" dirty="0"/>
              <a:t> any input data format variations across vendors, data sources, equipment's etc and present a normalized view of the data to subsequent modules optimized for further processing.</a:t>
            </a:r>
          </a:p>
          <a:p>
            <a:r>
              <a:rPr lang="en-IN" dirty="0"/>
              <a:t>Achieved using:</a:t>
            </a:r>
          </a:p>
          <a:p>
            <a:pPr lvl="1"/>
            <a:r>
              <a:rPr lang="en-IN" dirty="0"/>
              <a:t>Distribution/Scale</a:t>
            </a:r>
          </a:p>
          <a:p>
            <a:pPr lvl="1"/>
            <a:r>
              <a:rPr lang="en-IN" dirty="0"/>
              <a:t>Join</a:t>
            </a:r>
          </a:p>
          <a:p>
            <a:pPr lvl="1"/>
            <a:r>
              <a:rPr lang="en-IN" dirty="0"/>
              <a:t>Filter/transformations</a:t>
            </a:r>
          </a:p>
          <a:p>
            <a:pPr lvl="1"/>
            <a:r>
              <a:rPr lang="en-IN" dirty="0" err="1"/>
              <a:t>Catalog</a:t>
            </a:r>
            <a:r>
              <a:rPr lang="en-IN" dirty="0"/>
              <a:t> data processing</a:t>
            </a:r>
          </a:p>
          <a:p>
            <a:r>
              <a:rPr lang="en-IN" dirty="0"/>
              <a:t>Physical Data Model</a:t>
            </a:r>
          </a:p>
        </p:txBody>
      </p:sp>
    </p:spTree>
    <p:extLst>
      <p:ext uri="{BB962C8B-B14F-4D97-AF65-F5344CB8AC3E}">
        <p14:creationId xmlns:p14="http://schemas.microsoft.com/office/powerpoint/2010/main" val="396226064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265DB-879A-FA4E-AF86-DDEF355A3CF5}"/>
              </a:ext>
            </a:extLst>
          </p:cNvPr>
          <p:cNvSpPr>
            <a:spLocks noGrp="1"/>
          </p:cNvSpPr>
          <p:nvPr>
            <p:ph type="title"/>
          </p:nvPr>
        </p:nvSpPr>
        <p:spPr/>
        <p:txBody>
          <a:bodyPr/>
          <a:lstStyle/>
          <a:p>
            <a:r>
              <a:rPr lang="en-US" dirty="0"/>
              <a:t>Zeppelin</a:t>
            </a:r>
          </a:p>
        </p:txBody>
      </p:sp>
      <p:sp>
        <p:nvSpPr>
          <p:cNvPr id="3" name="Content Placeholder 2">
            <a:extLst>
              <a:ext uri="{FF2B5EF4-FFF2-40B4-BE49-F238E27FC236}">
                <a16:creationId xmlns:a16="http://schemas.microsoft.com/office/drawing/2014/main" id="{11D6769D-92E3-E54A-A86C-2E14D7565E04}"/>
              </a:ext>
            </a:extLst>
          </p:cNvPr>
          <p:cNvSpPr>
            <a:spLocks noGrp="1"/>
          </p:cNvSpPr>
          <p:nvPr>
            <p:ph idx="1"/>
          </p:nvPr>
        </p:nvSpPr>
        <p:spPr/>
        <p:txBody>
          <a:bodyPr/>
          <a:lstStyle/>
          <a:p>
            <a:r>
              <a:rPr lang="en-US" dirty="0"/>
              <a:t>Web-based notebook that enables interactive data analytics.</a:t>
            </a:r>
          </a:p>
          <a:p>
            <a:r>
              <a:rPr lang="en-US" dirty="0"/>
              <a:t>Model Training</a:t>
            </a:r>
          </a:p>
          <a:p>
            <a:endParaRPr lang="en-US" dirty="0"/>
          </a:p>
        </p:txBody>
      </p:sp>
      <p:pic>
        <p:nvPicPr>
          <p:cNvPr id="4" name="Picture 3">
            <a:extLst>
              <a:ext uri="{FF2B5EF4-FFF2-40B4-BE49-F238E27FC236}">
                <a16:creationId xmlns:a16="http://schemas.microsoft.com/office/drawing/2014/main" id="{0CF63DF5-D487-7A4C-B0A9-A589FEA1CDBC}"/>
              </a:ext>
            </a:extLst>
          </p:cNvPr>
          <p:cNvPicPr>
            <a:picLocks noChangeAspect="1"/>
          </p:cNvPicPr>
          <p:nvPr/>
        </p:nvPicPr>
        <p:blipFill>
          <a:blip r:embed="rId2"/>
          <a:stretch>
            <a:fillRect/>
          </a:stretch>
        </p:blipFill>
        <p:spPr>
          <a:xfrm>
            <a:off x="1668133" y="1927103"/>
            <a:ext cx="5895545" cy="2770906"/>
          </a:xfrm>
          <a:prstGeom prst="rect">
            <a:avLst/>
          </a:prstGeom>
        </p:spPr>
      </p:pic>
    </p:spTree>
    <p:extLst>
      <p:ext uri="{BB962C8B-B14F-4D97-AF65-F5344CB8AC3E}">
        <p14:creationId xmlns:p14="http://schemas.microsoft.com/office/powerpoint/2010/main" val="249147597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9DAFD-3353-D840-A2A9-8D4E7290D936}"/>
              </a:ext>
            </a:extLst>
          </p:cNvPr>
          <p:cNvSpPr>
            <a:spLocks noGrp="1"/>
          </p:cNvSpPr>
          <p:nvPr>
            <p:ph type="title"/>
          </p:nvPr>
        </p:nvSpPr>
        <p:spPr/>
        <p:txBody>
          <a:bodyPr/>
          <a:lstStyle/>
          <a:p>
            <a:r>
              <a:rPr lang="en-US" dirty="0"/>
              <a:t>Oozie</a:t>
            </a:r>
          </a:p>
        </p:txBody>
      </p:sp>
      <p:sp>
        <p:nvSpPr>
          <p:cNvPr id="3" name="Content Placeholder 2">
            <a:extLst>
              <a:ext uri="{FF2B5EF4-FFF2-40B4-BE49-F238E27FC236}">
                <a16:creationId xmlns:a16="http://schemas.microsoft.com/office/drawing/2014/main" id="{BC85C199-BBD6-5D4D-B8D8-7E799EF35796}"/>
              </a:ext>
            </a:extLst>
          </p:cNvPr>
          <p:cNvSpPr>
            <a:spLocks noGrp="1"/>
          </p:cNvSpPr>
          <p:nvPr>
            <p:ph idx="1"/>
          </p:nvPr>
        </p:nvSpPr>
        <p:spPr>
          <a:xfrm>
            <a:off x="272667" y="978175"/>
            <a:ext cx="8513523" cy="3530763"/>
          </a:xfrm>
        </p:spPr>
        <p:txBody>
          <a:bodyPr/>
          <a:lstStyle/>
          <a:p>
            <a:r>
              <a:rPr lang="en-US" sz="1400" dirty="0"/>
              <a:t>Oozie is a workflow scheduler system to manage Hadoop jobs</a:t>
            </a:r>
          </a:p>
          <a:p>
            <a:r>
              <a:rPr lang="en-US" sz="1400" dirty="0"/>
              <a:t>Oozie workflow jobs are DAG of actions.</a:t>
            </a:r>
          </a:p>
          <a:p>
            <a:r>
              <a:rPr lang="en-US" sz="1400" dirty="0"/>
              <a:t>Can be scheduled to be triggered by time or data availability.</a:t>
            </a:r>
          </a:p>
          <a:p>
            <a:r>
              <a:rPr lang="en-US" sz="1400" dirty="0"/>
              <a:t>Supports out of box</a:t>
            </a:r>
          </a:p>
          <a:p>
            <a:pPr lvl="1"/>
            <a:r>
              <a:rPr lang="en-US" sz="1400" dirty="0"/>
              <a:t>MR</a:t>
            </a:r>
          </a:p>
          <a:p>
            <a:pPr lvl="1"/>
            <a:r>
              <a:rPr lang="en-US" sz="1400" dirty="0"/>
              <a:t>Pig/Hive</a:t>
            </a:r>
          </a:p>
          <a:p>
            <a:pPr lvl="1"/>
            <a:r>
              <a:rPr lang="en-US" sz="1400" dirty="0"/>
              <a:t>Scoop</a:t>
            </a:r>
          </a:p>
          <a:p>
            <a:pPr lvl="1"/>
            <a:r>
              <a:rPr lang="en-US" sz="1400" dirty="0" err="1"/>
              <a:t>Distcp</a:t>
            </a:r>
            <a:endParaRPr lang="en-US" sz="1400" dirty="0"/>
          </a:p>
          <a:p>
            <a:pPr lvl="1"/>
            <a:r>
              <a:rPr lang="en-US" sz="1400" dirty="0"/>
              <a:t>Shell Script </a:t>
            </a:r>
            <a:r>
              <a:rPr lang="en-US" sz="1400" dirty="0" err="1"/>
              <a:t>etc</a:t>
            </a:r>
            <a:r>
              <a:rPr lang="en-US" sz="1400" dirty="0"/>
              <a:t>…</a:t>
            </a:r>
          </a:p>
        </p:txBody>
      </p:sp>
      <p:pic>
        <p:nvPicPr>
          <p:cNvPr id="4" name="Picture 3">
            <a:extLst>
              <a:ext uri="{FF2B5EF4-FFF2-40B4-BE49-F238E27FC236}">
                <a16:creationId xmlns:a16="http://schemas.microsoft.com/office/drawing/2014/main" id="{1269751A-5B30-1E43-9DF1-37227DFCD01D}"/>
              </a:ext>
            </a:extLst>
          </p:cNvPr>
          <p:cNvPicPr>
            <a:picLocks noChangeAspect="1"/>
          </p:cNvPicPr>
          <p:nvPr/>
        </p:nvPicPr>
        <p:blipFill>
          <a:blip r:embed="rId3"/>
          <a:stretch>
            <a:fillRect/>
          </a:stretch>
        </p:blipFill>
        <p:spPr>
          <a:xfrm>
            <a:off x="3188528" y="2525525"/>
            <a:ext cx="5752272" cy="2100036"/>
          </a:xfrm>
          <a:prstGeom prst="rect">
            <a:avLst/>
          </a:prstGeom>
        </p:spPr>
      </p:pic>
    </p:spTree>
    <p:extLst>
      <p:ext uri="{BB962C8B-B14F-4D97-AF65-F5344CB8AC3E}">
        <p14:creationId xmlns:p14="http://schemas.microsoft.com/office/powerpoint/2010/main" val="24569062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7221B18-AA10-A94D-A7C2-188D028F3086}"/>
              </a:ext>
            </a:extLst>
          </p:cNvPr>
          <p:cNvSpPr>
            <a:spLocks noGrp="1"/>
          </p:cNvSpPr>
          <p:nvPr>
            <p:ph type="title"/>
          </p:nvPr>
        </p:nvSpPr>
        <p:spPr/>
        <p:txBody>
          <a:bodyPr/>
          <a:lstStyle/>
          <a:p>
            <a:r>
              <a:rPr lang="en-US" dirty="0"/>
              <a:t>Provisioning in RAF</a:t>
            </a:r>
          </a:p>
        </p:txBody>
      </p:sp>
      <p:sp>
        <p:nvSpPr>
          <p:cNvPr id="5" name="Subtitle 4">
            <a:extLst>
              <a:ext uri="{FF2B5EF4-FFF2-40B4-BE49-F238E27FC236}">
                <a16:creationId xmlns:a16="http://schemas.microsoft.com/office/drawing/2014/main" id="{22E70667-EE53-D544-8202-91B5038A078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49978080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3AAA1C-E925-5B41-8639-A4577890B608}"/>
              </a:ext>
            </a:extLst>
          </p:cNvPr>
          <p:cNvSpPr>
            <a:spLocks noGrp="1"/>
          </p:cNvSpPr>
          <p:nvPr>
            <p:ph type="title"/>
          </p:nvPr>
        </p:nvSpPr>
        <p:spPr/>
        <p:txBody>
          <a:bodyPr/>
          <a:lstStyle/>
          <a:p>
            <a:r>
              <a:rPr lang="en-US" dirty="0"/>
              <a:t>Ansible | Application Deployment and Config Management</a:t>
            </a:r>
          </a:p>
        </p:txBody>
      </p:sp>
      <p:sp>
        <p:nvSpPr>
          <p:cNvPr id="3" name="Content Placeholder 2">
            <a:extLst>
              <a:ext uri="{FF2B5EF4-FFF2-40B4-BE49-F238E27FC236}">
                <a16:creationId xmlns:a16="http://schemas.microsoft.com/office/drawing/2014/main" id="{C2BCF230-11FD-3D43-B5FF-39DD6AE9BC15}"/>
              </a:ext>
            </a:extLst>
          </p:cNvPr>
          <p:cNvSpPr>
            <a:spLocks noGrp="1"/>
          </p:cNvSpPr>
          <p:nvPr>
            <p:ph idx="1"/>
          </p:nvPr>
        </p:nvSpPr>
        <p:spPr/>
        <p:txBody>
          <a:bodyPr>
            <a:normAutofit/>
          </a:bodyPr>
          <a:lstStyle/>
          <a:p>
            <a:r>
              <a:rPr lang="en-IN" dirty="0"/>
              <a:t>Automates software </a:t>
            </a:r>
            <a:r>
              <a:rPr lang="en-IN" b="1" dirty="0"/>
              <a:t>provisioning</a:t>
            </a:r>
            <a:r>
              <a:rPr lang="en-IN" dirty="0"/>
              <a:t>, </a:t>
            </a:r>
            <a:r>
              <a:rPr lang="en-IN" b="1" dirty="0"/>
              <a:t>configuration management</a:t>
            </a:r>
            <a:r>
              <a:rPr lang="en-IN" dirty="0"/>
              <a:t>, and </a:t>
            </a:r>
            <a:r>
              <a:rPr lang="en-IN" b="1" dirty="0"/>
              <a:t>application deployment</a:t>
            </a:r>
            <a:r>
              <a:rPr lang="en-IN" dirty="0"/>
              <a:t>. </a:t>
            </a:r>
          </a:p>
          <a:p>
            <a:r>
              <a:rPr lang="en-IN" b="1" dirty="0"/>
              <a:t>No Agents;</a:t>
            </a:r>
            <a:r>
              <a:rPr lang="en-IN" dirty="0"/>
              <a:t> connects via </a:t>
            </a:r>
            <a:r>
              <a:rPr lang="en-IN" b="1" dirty="0"/>
              <a:t>SSH</a:t>
            </a:r>
            <a:endParaRPr lang="en-IN" dirty="0"/>
          </a:p>
          <a:p>
            <a:r>
              <a:rPr lang="en-IN" dirty="0"/>
              <a:t>Plugins support</a:t>
            </a:r>
          </a:p>
          <a:p>
            <a:r>
              <a:rPr lang="en-US" dirty="0"/>
              <a:t>Dry run</a:t>
            </a:r>
          </a:p>
          <a:p>
            <a:r>
              <a:rPr lang="en-US" dirty="0"/>
              <a:t>…</a:t>
            </a:r>
          </a:p>
        </p:txBody>
      </p:sp>
      <p:pic>
        <p:nvPicPr>
          <p:cNvPr id="5" name="Content Placeholder 3">
            <a:extLst>
              <a:ext uri="{FF2B5EF4-FFF2-40B4-BE49-F238E27FC236}">
                <a16:creationId xmlns:a16="http://schemas.microsoft.com/office/drawing/2014/main" id="{6E7A9937-8D7A-C941-B882-FF298D2395ED}"/>
              </a:ext>
            </a:extLst>
          </p:cNvPr>
          <p:cNvPicPr>
            <a:picLocks noChangeAspect="1"/>
          </p:cNvPicPr>
          <p:nvPr/>
        </p:nvPicPr>
        <p:blipFill>
          <a:blip r:embed="rId2"/>
          <a:stretch>
            <a:fillRect/>
          </a:stretch>
        </p:blipFill>
        <p:spPr>
          <a:xfrm>
            <a:off x="4009481" y="2340769"/>
            <a:ext cx="4024608" cy="2393156"/>
          </a:xfrm>
          <a:prstGeom prst="rect">
            <a:avLst/>
          </a:prstGeom>
        </p:spPr>
      </p:pic>
    </p:spTree>
    <p:extLst>
      <p:ext uri="{BB962C8B-B14F-4D97-AF65-F5344CB8AC3E}">
        <p14:creationId xmlns:p14="http://schemas.microsoft.com/office/powerpoint/2010/main" val="3646990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66CF6-04A4-F442-8B98-2F9657F3D5F3}"/>
              </a:ext>
            </a:extLst>
          </p:cNvPr>
          <p:cNvSpPr>
            <a:spLocks noGrp="1"/>
          </p:cNvSpPr>
          <p:nvPr>
            <p:ph type="title"/>
          </p:nvPr>
        </p:nvSpPr>
        <p:spPr/>
        <p:txBody>
          <a:bodyPr/>
          <a:lstStyle/>
          <a:p>
            <a:r>
              <a:rPr lang="en-US" dirty="0"/>
              <a:t>Ambari (Provisioning and Management of HWX stack)</a:t>
            </a:r>
          </a:p>
        </p:txBody>
      </p:sp>
      <p:sp>
        <p:nvSpPr>
          <p:cNvPr id="3" name="Content Placeholder 2">
            <a:extLst>
              <a:ext uri="{FF2B5EF4-FFF2-40B4-BE49-F238E27FC236}">
                <a16:creationId xmlns:a16="http://schemas.microsoft.com/office/drawing/2014/main" id="{48765B84-7699-6545-A2A1-5DAFA5F531EB}"/>
              </a:ext>
            </a:extLst>
          </p:cNvPr>
          <p:cNvSpPr>
            <a:spLocks noGrp="1"/>
          </p:cNvSpPr>
          <p:nvPr>
            <p:ph idx="1"/>
          </p:nvPr>
        </p:nvSpPr>
        <p:spPr/>
        <p:txBody>
          <a:bodyPr/>
          <a:lstStyle/>
          <a:p>
            <a:r>
              <a:rPr lang="en-IN" dirty="0"/>
              <a:t>Simplifies </a:t>
            </a:r>
            <a:r>
              <a:rPr lang="en-IN" b="1" dirty="0"/>
              <a:t>provisioning</a:t>
            </a:r>
            <a:r>
              <a:rPr lang="en-IN" dirty="0"/>
              <a:t>, </a:t>
            </a:r>
            <a:r>
              <a:rPr lang="en-IN" b="1" dirty="0"/>
              <a:t>managing</a:t>
            </a:r>
            <a:r>
              <a:rPr lang="en-IN" dirty="0"/>
              <a:t>, and </a:t>
            </a:r>
            <a:r>
              <a:rPr lang="en-IN" b="1" dirty="0"/>
              <a:t>monitoring</a:t>
            </a:r>
            <a:r>
              <a:rPr lang="en-IN" dirty="0"/>
              <a:t> Apache </a:t>
            </a:r>
            <a:r>
              <a:rPr lang="en-IN" b="1" dirty="0"/>
              <a:t>Hadoop clusters</a:t>
            </a:r>
            <a:r>
              <a:rPr lang="en-IN" dirty="0"/>
              <a:t>. </a:t>
            </a:r>
          </a:p>
          <a:p>
            <a:r>
              <a:rPr lang="en-IN" dirty="0"/>
              <a:t>Ambari provides an </a:t>
            </a:r>
            <a:r>
              <a:rPr lang="en-IN" b="1" dirty="0"/>
              <a:t>intuitive</a:t>
            </a:r>
            <a:r>
              <a:rPr lang="en-IN" dirty="0"/>
              <a:t>, </a:t>
            </a:r>
            <a:r>
              <a:rPr lang="en-IN" b="1" dirty="0"/>
              <a:t>easy-to-use</a:t>
            </a:r>
            <a:r>
              <a:rPr lang="en-IN" dirty="0"/>
              <a:t> Hadoop management </a:t>
            </a:r>
            <a:r>
              <a:rPr lang="en-IN" b="1" dirty="0"/>
              <a:t>web UI </a:t>
            </a:r>
            <a:r>
              <a:rPr lang="en-IN" dirty="0"/>
              <a:t>backed by its </a:t>
            </a:r>
            <a:r>
              <a:rPr lang="en-IN" b="1" dirty="0"/>
              <a:t>RESTful APIs</a:t>
            </a:r>
            <a:r>
              <a:rPr lang="en-IN" dirty="0"/>
              <a:t>.</a:t>
            </a:r>
          </a:p>
          <a:p>
            <a:r>
              <a:rPr lang="en-US" dirty="0"/>
              <a:t>Integrates most Hadoop ecosystem </a:t>
            </a:r>
          </a:p>
          <a:p>
            <a:r>
              <a:rPr lang="en-US" dirty="0"/>
              <a:t>Highly extensible and customizable</a:t>
            </a:r>
          </a:p>
          <a:p>
            <a:r>
              <a:rPr lang="en-US" dirty="0"/>
              <a:t>Centralized Security</a:t>
            </a:r>
          </a:p>
          <a:p>
            <a:r>
              <a:rPr lang="en-US" dirty="0"/>
              <a:t>Visibility into cluster health</a:t>
            </a:r>
          </a:p>
        </p:txBody>
      </p:sp>
      <p:pic>
        <p:nvPicPr>
          <p:cNvPr id="4" name="Picture 3">
            <a:extLst>
              <a:ext uri="{FF2B5EF4-FFF2-40B4-BE49-F238E27FC236}">
                <a16:creationId xmlns:a16="http://schemas.microsoft.com/office/drawing/2014/main" id="{682CE17D-C377-5E44-9290-C36822B82C65}"/>
              </a:ext>
            </a:extLst>
          </p:cNvPr>
          <p:cNvPicPr>
            <a:picLocks noChangeAspect="1"/>
          </p:cNvPicPr>
          <p:nvPr/>
        </p:nvPicPr>
        <p:blipFill>
          <a:blip r:embed="rId2"/>
          <a:stretch>
            <a:fillRect/>
          </a:stretch>
        </p:blipFill>
        <p:spPr>
          <a:xfrm>
            <a:off x="4535614" y="1875234"/>
            <a:ext cx="3777363" cy="2543175"/>
          </a:xfrm>
          <a:prstGeom prst="rect">
            <a:avLst/>
          </a:prstGeom>
        </p:spPr>
      </p:pic>
    </p:spTree>
    <p:extLst>
      <p:ext uri="{BB962C8B-B14F-4D97-AF65-F5344CB8AC3E}">
        <p14:creationId xmlns:p14="http://schemas.microsoft.com/office/powerpoint/2010/main" val="30768828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86DD5E-783D-C141-9A39-ACA6B89788AC}"/>
              </a:ext>
            </a:extLst>
          </p:cNvPr>
          <p:cNvSpPr>
            <a:spLocks noGrp="1"/>
          </p:cNvSpPr>
          <p:nvPr>
            <p:ph type="title"/>
          </p:nvPr>
        </p:nvSpPr>
        <p:spPr/>
        <p:txBody>
          <a:bodyPr/>
          <a:lstStyle/>
          <a:p>
            <a:r>
              <a:rPr lang="en-US" sz="2400" dirty="0"/>
              <a:t>Operations, Administration and Management</a:t>
            </a:r>
          </a:p>
        </p:txBody>
      </p:sp>
    </p:spTree>
    <p:extLst>
      <p:ext uri="{BB962C8B-B14F-4D97-AF65-F5344CB8AC3E}">
        <p14:creationId xmlns:p14="http://schemas.microsoft.com/office/powerpoint/2010/main" val="8095275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 name="Graphical User Interface"/>
          <p:cNvSpPr txBox="1">
            <a:spLocks noGrp="1"/>
          </p:cNvSpPr>
          <p:nvPr>
            <p:ph type="title"/>
          </p:nvPr>
        </p:nvSpPr>
        <p:spPr>
          <a:prstGeom prst="rect">
            <a:avLst/>
          </a:prstGeom>
        </p:spPr>
        <p:txBody>
          <a:bodyPr/>
          <a:lstStyle>
            <a:lvl1pPr defTabSz="560831">
              <a:defRPr sz="7679"/>
            </a:lvl1pPr>
          </a:lstStyle>
          <a:p>
            <a:r>
              <a:rPr lang="en-US" sz="2400" b="1" dirty="0"/>
              <a:t> Reflex OAM</a:t>
            </a:r>
          </a:p>
        </p:txBody>
      </p:sp>
      <p:sp>
        <p:nvSpPr>
          <p:cNvPr id="3" name="Content Placeholder 2">
            <a:extLst>
              <a:ext uri="{FF2B5EF4-FFF2-40B4-BE49-F238E27FC236}">
                <a16:creationId xmlns:a16="http://schemas.microsoft.com/office/drawing/2014/main" id="{65BC668E-1AD5-4546-8E1E-9F8A9150FF11}"/>
              </a:ext>
            </a:extLst>
          </p:cNvPr>
          <p:cNvSpPr>
            <a:spLocks noGrp="1"/>
          </p:cNvSpPr>
          <p:nvPr>
            <p:ph idx="1"/>
          </p:nvPr>
        </p:nvSpPr>
        <p:spPr/>
        <p:txBody>
          <a:bodyPr/>
          <a:lstStyle/>
          <a:p>
            <a:pPr marL="285750">
              <a:buClr>
                <a:srgbClr val="59A7E9"/>
              </a:buClr>
              <a:buFont typeface="Arial" panose="020B0604020202020204" pitchFamily="34" charset="0"/>
              <a:buChar char="•"/>
            </a:pPr>
            <a:r>
              <a:rPr lang="en-US" sz="1400" dirty="0">
                <a:solidFill>
                  <a:srgbClr val="454545"/>
                </a:solidFill>
              </a:rPr>
              <a:t>Installation - Ambari or Ansible</a:t>
            </a:r>
          </a:p>
          <a:p>
            <a:pPr marL="285750">
              <a:buClr>
                <a:srgbClr val="59A7E9"/>
              </a:buClr>
              <a:buFont typeface="Arial" panose="020B0604020202020204" pitchFamily="34" charset="0"/>
              <a:buChar char="•"/>
            </a:pPr>
            <a:endParaRPr lang="en-US" sz="1400" dirty="0">
              <a:solidFill>
                <a:srgbClr val="454545"/>
              </a:solidFill>
            </a:endParaRPr>
          </a:p>
          <a:p>
            <a:pPr marL="285750">
              <a:buClr>
                <a:srgbClr val="59A7E9"/>
              </a:buClr>
              <a:buFont typeface="Arial" panose="020B0604020202020204" pitchFamily="34" charset="0"/>
              <a:buChar char="•"/>
            </a:pPr>
            <a:r>
              <a:rPr lang="en-US" sz="1400" dirty="0">
                <a:solidFill>
                  <a:srgbClr val="454545"/>
                </a:solidFill>
              </a:rPr>
              <a:t>Log Management - </a:t>
            </a:r>
            <a:r>
              <a:rPr lang="en-US" sz="1400" dirty="0" err="1">
                <a:solidFill>
                  <a:srgbClr val="454545"/>
                </a:solidFill>
              </a:rPr>
              <a:t>Fluentd</a:t>
            </a:r>
            <a:r>
              <a:rPr lang="en-US" sz="1400" dirty="0">
                <a:solidFill>
                  <a:srgbClr val="454545"/>
                </a:solidFill>
              </a:rPr>
              <a:t> + ES + Kibana</a:t>
            </a:r>
          </a:p>
          <a:p>
            <a:pPr marL="285750">
              <a:buClr>
                <a:srgbClr val="59A7E9"/>
              </a:buClr>
              <a:buFont typeface="Arial" panose="020B0604020202020204" pitchFamily="34" charset="0"/>
              <a:buChar char="•"/>
            </a:pPr>
            <a:endParaRPr lang="en-US" sz="1400" dirty="0">
              <a:solidFill>
                <a:srgbClr val="454545"/>
              </a:solidFill>
            </a:endParaRPr>
          </a:p>
          <a:p>
            <a:pPr marL="285750">
              <a:buClr>
                <a:srgbClr val="59A7E9"/>
              </a:buClr>
              <a:buFont typeface="Arial" panose="020B0604020202020204" pitchFamily="34" charset="0"/>
              <a:buChar char="•"/>
            </a:pPr>
            <a:r>
              <a:rPr lang="en-US" sz="1400" dirty="0">
                <a:solidFill>
                  <a:srgbClr val="454545"/>
                </a:solidFill>
              </a:rPr>
              <a:t>Management and Basic Operations Monitoring - Ambari, Kubernetes Dashboard/CLI</a:t>
            </a:r>
          </a:p>
          <a:p>
            <a:pPr marL="285750">
              <a:buClr>
                <a:srgbClr val="59A7E9"/>
              </a:buClr>
              <a:buFont typeface="Arial" panose="020B0604020202020204" pitchFamily="34" charset="0"/>
              <a:buChar char="•"/>
            </a:pPr>
            <a:endParaRPr lang="en-US" sz="1400" dirty="0">
              <a:solidFill>
                <a:srgbClr val="454545"/>
              </a:solidFill>
            </a:endParaRPr>
          </a:p>
          <a:p>
            <a:pPr marL="285750">
              <a:buClr>
                <a:srgbClr val="59A7E9"/>
              </a:buClr>
              <a:buFont typeface="Arial" panose="020B0604020202020204" pitchFamily="34" charset="0"/>
              <a:buChar char="•"/>
            </a:pPr>
            <a:r>
              <a:rPr lang="en-US" sz="1400" dirty="0">
                <a:solidFill>
                  <a:srgbClr val="454545"/>
                </a:solidFill>
              </a:rPr>
              <a:t>Detailed Monitoring (Debugging Metrics) - Grafana</a:t>
            </a:r>
          </a:p>
          <a:p>
            <a:endParaRPr lang="en-US" dirty="0"/>
          </a:p>
        </p:txBody>
      </p:sp>
    </p:spTree>
    <p:extLst>
      <p:ext uri="{BB962C8B-B14F-4D97-AF65-F5344CB8AC3E}">
        <p14:creationId xmlns:p14="http://schemas.microsoft.com/office/powerpoint/2010/main" val="8673968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DCBD45-32A3-D04C-81B0-71942F21B16E}"/>
              </a:ext>
            </a:extLst>
          </p:cNvPr>
          <p:cNvSpPr>
            <a:spLocks noGrp="1"/>
          </p:cNvSpPr>
          <p:nvPr>
            <p:ph type="title"/>
          </p:nvPr>
        </p:nvSpPr>
        <p:spPr/>
        <p:txBody>
          <a:bodyPr/>
          <a:lstStyle/>
          <a:p>
            <a:r>
              <a:rPr lang="en-US" dirty="0"/>
              <a:t>REFLEX | Physical Layout</a:t>
            </a:r>
          </a:p>
        </p:txBody>
      </p:sp>
      <p:pic>
        <p:nvPicPr>
          <p:cNvPr id="4" name="Content Placeholder 3">
            <a:extLst>
              <a:ext uri="{FF2B5EF4-FFF2-40B4-BE49-F238E27FC236}">
                <a16:creationId xmlns:a16="http://schemas.microsoft.com/office/drawing/2014/main" id="{53AB9A05-7414-7A46-9321-DA0885A815F8}"/>
              </a:ext>
            </a:extLst>
          </p:cNvPr>
          <p:cNvPicPr>
            <a:picLocks noGrp="1" noChangeAspect="1"/>
          </p:cNvPicPr>
          <p:nvPr>
            <p:ph idx="1"/>
          </p:nvPr>
        </p:nvPicPr>
        <p:blipFill>
          <a:blip r:embed="rId2"/>
          <a:stretch>
            <a:fillRect/>
          </a:stretch>
        </p:blipFill>
        <p:spPr>
          <a:xfrm>
            <a:off x="3043695" y="807132"/>
            <a:ext cx="2993308" cy="616632"/>
          </a:xfrm>
          <a:prstGeom prst="rect">
            <a:avLst/>
          </a:prstGeom>
        </p:spPr>
      </p:pic>
      <p:pic>
        <p:nvPicPr>
          <p:cNvPr id="5" name="Picture 4">
            <a:extLst>
              <a:ext uri="{FF2B5EF4-FFF2-40B4-BE49-F238E27FC236}">
                <a16:creationId xmlns:a16="http://schemas.microsoft.com/office/drawing/2014/main" id="{B9EDEC63-1C55-694B-8770-FC2CA8F35D44}"/>
              </a:ext>
            </a:extLst>
          </p:cNvPr>
          <p:cNvPicPr>
            <a:picLocks noChangeAspect="1"/>
          </p:cNvPicPr>
          <p:nvPr/>
        </p:nvPicPr>
        <p:blipFill>
          <a:blip r:embed="rId3"/>
          <a:stretch>
            <a:fillRect/>
          </a:stretch>
        </p:blipFill>
        <p:spPr>
          <a:xfrm>
            <a:off x="1653045" y="2313241"/>
            <a:ext cx="2309352" cy="1178985"/>
          </a:xfrm>
          <a:prstGeom prst="rect">
            <a:avLst/>
          </a:prstGeom>
        </p:spPr>
      </p:pic>
      <p:grpSp>
        <p:nvGrpSpPr>
          <p:cNvPr id="8" name="Group 7">
            <a:extLst>
              <a:ext uri="{FF2B5EF4-FFF2-40B4-BE49-F238E27FC236}">
                <a16:creationId xmlns:a16="http://schemas.microsoft.com/office/drawing/2014/main" id="{5229CA61-2B92-5C45-A42E-64713C106962}"/>
              </a:ext>
            </a:extLst>
          </p:cNvPr>
          <p:cNvGrpSpPr/>
          <p:nvPr/>
        </p:nvGrpSpPr>
        <p:grpSpPr>
          <a:xfrm>
            <a:off x="5218879" y="2303409"/>
            <a:ext cx="2179505" cy="1188817"/>
            <a:chOff x="3960353" y="2234585"/>
            <a:chExt cx="2179505" cy="1188817"/>
          </a:xfrm>
        </p:grpSpPr>
        <p:pic>
          <p:nvPicPr>
            <p:cNvPr id="6" name="Picture 5">
              <a:extLst>
                <a:ext uri="{FF2B5EF4-FFF2-40B4-BE49-F238E27FC236}">
                  <a16:creationId xmlns:a16="http://schemas.microsoft.com/office/drawing/2014/main" id="{AF442DCC-5DD3-3A40-8801-36DC84E8D8D2}"/>
                </a:ext>
              </a:extLst>
            </p:cNvPr>
            <p:cNvPicPr>
              <a:picLocks noChangeAspect="1"/>
            </p:cNvPicPr>
            <p:nvPr/>
          </p:nvPicPr>
          <p:blipFill>
            <a:blip r:embed="rId4"/>
            <a:stretch>
              <a:fillRect/>
            </a:stretch>
          </p:blipFill>
          <p:spPr>
            <a:xfrm>
              <a:off x="3960353" y="2244417"/>
              <a:ext cx="2153452" cy="1178985"/>
            </a:xfrm>
            <a:prstGeom prst="rect">
              <a:avLst/>
            </a:prstGeom>
          </p:spPr>
        </p:pic>
        <p:pic>
          <p:nvPicPr>
            <p:cNvPr id="7" name="Picture 6">
              <a:extLst>
                <a:ext uri="{FF2B5EF4-FFF2-40B4-BE49-F238E27FC236}">
                  <a16:creationId xmlns:a16="http://schemas.microsoft.com/office/drawing/2014/main" id="{9153B759-BE4C-5A49-888C-05811768A209}"/>
                </a:ext>
              </a:extLst>
            </p:cNvPr>
            <p:cNvPicPr>
              <a:picLocks noChangeAspect="1"/>
            </p:cNvPicPr>
            <p:nvPr/>
          </p:nvPicPr>
          <p:blipFill>
            <a:blip r:embed="rId5"/>
            <a:stretch>
              <a:fillRect/>
            </a:stretch>
          </p:blipFill>
          <p:spPr>
            <a:xfrm flipH="1">
              <a:off x="6094139" y="2234585"/>
              <a:ext cx="45719" cy="1178985"/>
            </a:xfrm>
            <a:prstGeom prst="rect">
              <a:avLst/>
            </a:prstGeom>
          </p:spPr>
        </p:pic>
      </p:grpSp>
      <p:pic>
        <p:nvPicPr>
          <p:cNvPr id="9" name="Picture 8">
            <a:extLst>
              <a:ext uri="{FF2B5EF4-FFF2-40B4-BE49-F238E27FC236}">
                <a16:creationId xmlns:a16="http://schemas.microsoft.com/office/drawing/2014/main" id="{A556DFC5-3B51-6945-B6FC-94DD9FBDC73E}"/>
              </a:ext>
            </a:extLst>
          </p:cNvPr>
          <p:cNvPicPr>
            <a:picLocks noChangeAspect="1"/>
          </p:cNvPicPr>
          <p:nvPr/>
        </p:nvPicPr>
        <p:blipFill>
          <a:blip r:embed="rId6"/>
          <a:stretch>
            <a:fillRect/>
          </a:stretch>
        </p:blipFill>
        <p:spPr>
          <a:xfrm>
            <a:off x="3000065" y="1581735"/>
            <a:ext cx="975110" cy="541728"/>
          </a:xfrm>
          <a:prstGeom prst="rect">
            <a:avLst/>
          </a:prstGeom>
        </p:spPr>
      </p:pic>
      <p:pic>
        <p:nvPicPr>
          <p:cNvPr id="10" name="Picture 9">
            <a:extLst>
              <a:ext uri="{FF2B5EF4-FFF2-40B4-BE49-F238E27FC236}">
                <a16:creationId xmlns:a16="http://schemas.microsoft.com/office/drawing/2014/main" id="{6DFE2665-ABE5-7743-81EE-94BFAFC4C2D0}"/>
              </a:ext>
            </a:extLst>
          </p:cNvPr>
          <p:cNvPicPr>
            <a:picLocks noChangeAspect="1"/>
          </p:cNvPicPr>
          <p:nvPr/>
        </p:nvPicPr>
        <p:blipFill>
          <a:blip r:embed="rId7"/>
          <a:stretch>
            <a:fillRect/>
          </a:stretch>
        </p:blipFill>
        <p:spPr>
          <a:xfrm>
            <a:off x="5218879" y="1564645"/>
            <a:ext cx="896959" cy="541728"/>
          </a:xfrm>
          <a:prstGeom prst="rect">
            <a:avLst/>
          </a:prstGeom>
        </p:spPr>
      </p:pic>
      <p:pic>
        <p:nvPicPr>
          <p:cNvPr id="11" name="Picture 10">
            <a:extLst>
              <a:ext uri="{FF2B5EF4-FFF2-40B4-BE49-F238E27FC236}">
                <a16:creationId xmlns:a16="http://schemas.microsoft.com/office/drawing/2014/main" id="{4FB4D3F0-38BB-5D40-A16D-43CBC2769B7D}"/>
              </a:ext>
            </a:extLst>
          </p:cNvPr>
          <p:cNvPicPr>
            <a:picLocks noChangeAspect="1"/>
          </p:cNvPicPr>
          <p:nvPr/>
        </p:nvPicPr>
        <p:blipFill>
          <a:blip r:embed="rId8"/>
          <a:stretch>
            <a:fillRect/>
          </a:stretch>
        </p:blipFill>
        <p:spPr>
          <a:xfrm>
            <a:off x="2803831" y="3851861"/>
            <a:ext cx="1156488" cy="542660"/>
          </a:xfrm>
          <a:prstGeom prst="rect">
            <a:avLst/>
          </a:prstGeom>
        </p:spPr>
      </p:pic>
      <p:pic>
        <p:nvPicPr>
          <p:cNvPr id="12" name="Picture 11">
            <a:extLst>
              <a:ext uri="{FF2B5EF4-FFF2-40B4-BE49-F238E27FC236}">
                <a16:creationId xmlns:a16="http://schemas.microsoft.com/office/drawing/2014/main" id="{28295E14-405A-EB44-95CA-9897D1F34D07}"/>
              </a:ext>
            </a:extLst>
          </p:cNvPr>
          <p:cNvPicPr>
            <a:picLocks noChangeAspect="1"/>
          </p:cNvPicPr>
          <p:nvPr/>
        </p:nvPicPr>
        <p:blipFill>
          <a:blip r:embed="rId9"/>
          <a:stretch>
            <a:fillRect/>
          </a:stretch>
        </p:blipFill>
        <p:spPr>
          <a:xfrm>
            <a:off x="5218879" y="3851859"/>
            <a:ext cx="1200971" cy="542661"/>
          </a:xfrm>
          <a:prstGeom prst="rect">
            <a:avLst/>
          </a:prstGeom>
        </p:spPr>
      </p:pic>
    </p:spTree>
    <p:extLst>
      <p:ext uri="{BB962C8B-B14F-4D97-AF65-F5344CB8AC3E}">
        <p14:creationId xmlns:p14="http://schemas.microsoft.com/office/powerpoint/2010/main" val="15757855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3639B-65AC-C84A-A72A-24AD31A30F73}"/>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A39B2FA3-58A7-CC4C-9DC5-472565CEBC1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52574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784A1-6941-8B44-85EF-B9D33AC42E7F}"/>
              </a:ext>
            </a:extLst>
          </p:cNvPr>
          <p:cNvSpPr>
            <a:spLocks noGrp="1"/>
          </p:cNvSpPr>
          <p:nvPr>
            <p:ph type="title"/>
          </p:nvPr>
        </p:nvSpPr>
        <p:spPr/>
        <p:txBody>
          <a:bodyPr/>
          <a:lstStyle/>
          <a:p>
            <a:r>
              <a:rPr lang="en-US" dirty="0"/>
              <a:t>Curation</a:t>
            </a:r>
          </a:p>
        </p:txBody>
      </p:sp>
      <p:sp>
        <p:nvSpPr>
          <p:cNvPr id="3" name="Content Placeholder 2">
            <a:extLst>
              <a:ext uri="{FF2B5EF4-FFF2-40B4-BE49-F238E27FC236}">
                <a16:creationId xmlns:a16="http://schemas.microsoft.com/office/drawing/2014/main" id="{C7A23CF7-D05C-5B4E-AEAB-63E6C888165A}"/>
              </a:ext>
            </a:extLst>
          </p:cNvPr>
          <p:cNvSpPr>
            <a:spLocks noGrp="1"/>
          </p:cNvSpPr>
          <p:nvPr>
            <p:ph idx="1"/>
          </p:nvPr>
        </p:nvSpPr>
        <p:spPr/>
        <p:txBody>
          <a:bodyPr/>
          <a:lstStyle/>
          <a:p>
            <a:r>
              <a:rPr lang="en-IN" dirty="0"/>
              <a:t>Curation is required to</a:t>
            </a:r>
          </a:p>
          <a:p>
            <a:pPr lvl="1"/>
            <a:r>
              <a:rPr lang="en-IN" b="1" dirty="0"/>
              <a:t>Curate</a:t>
            </a:r>
            <a:r>
              <a:rPr lang="en-IN" dirty="0"/>
              <a:t> the data as per the </a:t>
            </a:r>
            <a:r>
              <a:rPr lang="en-IN" b="1" dirty="0"/>
              <a:t>use case</a:t>
            </a:r>
          </a:p>
          <a:p>
            <a:pPr lvl="1"/>
            <a:r>
              <a:rPr lang="en-IN" b="1" dirty="0"/>
              <a:t>Reduce</a:t>
            </a:r>
            <a:r>
              <a:rPr lang="en-IN" dirty="0"/>
              <a:t> data volume</a:t>
            </a:r>
          </a:p>
          <a:p>
            <a:r>
              <a:rPr lang="en-US" dirty="0"/>
              <a:t>Achieved using:</a:t>
            </a:r>
          </a:p>
          <a:p>
            <a:pPr lvl="1"/>
            <a:r>
              <a:rPr lang="en-US" dirty="0"/>
              <a:t>Transform</a:t>
            </a:r>
          </a:p>
          <a:p>
            <a:pPr lvl="1"/>
            <a:r>
              <a:rPr lang="en-US" dirty="0"/>
              <a:t>Aggregate</a:t>
            </a:r>
          </a:p>
          <a:p>
            <a:pPr lvl="1"/>
            <a:r>
              <a:rPr lang="en-US" dirty="0"/>
              <a:t>Load</a:t>
            </a:r>
          </a:p>
          <a:p>
            <a:pPr lvl="1"/>
            <a:r>
              <a:rPr lang="en-US" dirty="0"/>
              <a:t>Binning</a:t>
            </a:r>
            <a:endParaRPr lang="en-IN" dirty="0"/>
          </a:p>
          <a:p>
            <a:r>
              <a:rPr lang="en-IN" dirty="0"/>
              <a:t>Logical Data Model</a:t>
            </a:r>
          </a:p>
        </p:txBody>
      </p:sp>
    </p:spTree>
    <p:extLst>
      <p:ext uri="{BB962C8B-B14F-4D97-AF65-F5344CB8AC3E}">
        <p14:creationId xmlns:p14="http://schemas.microsoft.com/office/powerpoint/2010/main" val="2609961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8F402-F67C-FE4F-A7EE-4353B5A61041}"/>
              </a:ext>
            </a:extLst>
          </p:cNvPr>
          <p:cNvSpPr>
            <a:spLocks noGrp="1"/>
          </p:cNvSpPr>
          <p:nvPr>
            <p:ph type="title"/>
          </p:nvPr>
        </p:nvSpPr>
        <p:spPr/>
        <p:txBody>
          <a:bodyPr/>
          <a:lstStyle/>
          <a:p>
            <a:r>
              <a:rPr lang="en-IN" dirty="0"/>
              <a:t>View Generation</a:t>
            </a:r>
            <a:endParaRPr lang="en-US" dirty="0"/>
          </a:p>
        </p:txBody>
      </p:sp>
      <p:sp>
        <p:nvSpPr>
          <p:cNvPr id="3" name="Content Placeholder 2">
            <a:extLst>
              <a:ext uri="{FF2B5EF4-FFF2-40B4-BE49-F238E27FC236}">
                <a16:creationId xmlns:a16="http://schemas.microsoft.com/office/drawing/2014/main" id="{3FC453EF-DEE1-9A43-A9F8-30B1F90345B8}"/>
              </a:ext>
            </a:extLst>
          </p:cNvPr>
          <p:cNvSpPr>
            <a:spLocks noGrp="1"/>
          </p:cNvSpPr>
          <p:nvPr>
            <p:ph idx="1"/>
          </p:nvPr>
        </p:nvSpPr>
        <p:spPr/>
        <p:txBody>
          <a:bodyPr/>
          <a:lstStyle/>
          <a:p>
            <a:r>
              <a:rPr lang="en-US" dirty="0"/>
              <a:t>Create </a:t>
            </a:r>
            <a:r>
              <a:rPr lang="en-US" b="1" dirty="0"/>
              <a:t>customized views</a:t>
            </a:r>
            <a:r>
              <a:rPr lang="en-US" dirty="0"/>
              <a:t> of the data to get </a:t>
            </a:r>
            <a:r>
              <a:rPr lang="en-US" b="1" dirty="0"/>
              <a:t>rapid query responses</a:t>
            </a:r>
            <a:r>
              <a:rPr lang="en-US" dirty="0"/>
              <a:t>. </a:t>
            </a:r>
          </a:p>
          <a:p>
            <a:r>
              <a:rPr lang="en-US" dirty="0"/>
              <a:t>Sub-second queries responses are possible. </a:t>
            </a:r>
          </a:p>
          <a:p>
            <a:r>
              <a:rPr lang="en-US" dirty="0"/>
              <a:t>Achieved using:</a:t>
            </a:r>
          </a:p>
          <a:p>
            <a:pPr lvl="1"/>
            <a:r>
              <a:rPr lang="en-US" dirty="0"/>
              <a:t>Slicing/Dicing</a:t>
            </a:r>
          </a:p>
          <a:p>
            <a:pPr lvl="1"/>
            <a:r>
              <a:rPr lang="en-US" dirty="0"/>
              <a:t>Drill-Down</a:t>
            </a:r>
          </a:p>
          <a:p>
            <a:pPr lvl="1"/>
            <a:endParaRPr lang="en-US" dirty="0"/>
          </a:p>
          <a:p>
            <a:pPr lvl="1"/>
            <a:endParaRPr lang="en-US" dirty="0"/>
          </a:p>
          <a:p>
            <a:r>
              <a:rPr lang="en-IN" dirty="0"/>
              <a:t>Conceptual Data Model</a:t>
            </a:r>
          </a:p>
        </p:txBody>
      </p:sp>
    </p:spTree>
    <p:extLst>
      <p:ext uri="{BB962C8B-B14F-4D97-AF65-F5344CB8AC3E}">
        <p14:creationId xmlns:p14="http://schemas.microsoft.com/office/powerpoint/2010/main" val="4358817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83D6B-DCC4-7E43-A3C8-865DFCF999A9}"/>
              </a:ext>
            </a:extLst>
          </p:cNvPr>
          <p:cNvSpPr>
            <a:spLocks noGrp="1"/>
          </p:cNvSpPr>
          <p:nvPr>
            <p:ph type="title"/>
          </p:nvPr>
        </p:nvSpPr>
        <p:spPr/>
        <p:txBody>
          <a:bodyPr/>
          <a:lstStyle/>
          <a:p>
            <a:r>
              <a:rPr lang="en-US" dirty="0"/>
              <a:t>Output/Application</a:t>
            </a:r>
          </a:p>
        </p:txBody>
      </p:sp>
      <p:sp>
        <p:nvSpPr>
          <p:cNvPr id="3" name="Content Placeholder 2">
            <a:extLst>
              <a:ext uri="{FF2B5EF4-FFF2-40B4-BE49-F238E27FC236}">
                <a16:creationId xmlns:a16="http://schemas.microsoft.com/office/drawing/2014/main" id="{627FE5DC-69BA-904F-A568-5F893775B5CB}"/>
              </a:ext>
            </a:extLst>
          </p:cNvPr>
          <p:cNvSpPr>
            <a:spLocks noGrp="1"/>
          </p:cNvSpPr>
          <p:nvPr>
            <p:ph idx="1"/>
          </p:nvPr>
        </p:nvSpPr>
        <p:spPr/>
        <p:txBody>
          <a:bodyPr/>
          <a:lstStyle/>
          <a:p>
            <a:r>
              <a:rPr lang="en-IN" dirty="0"/>
              <a:t>Data processing functionality is </a:t>
            </a:r>
            <a:r>
              <a:rPr lang="en-IN" b="1" dirty="0"/>
              <a:t>divided across stages</a:t>
            </a:r>
            <a:r>
              <a:rPr lang="en-IN" dirty="0"/>
              <a:t>, it is </a:t>
            </a:r>
            <a:r>
              <a:rPr lang="en-IN" b="1" dirty="0"/>
              <a:t>necessary to stich</a:t>
            </a:r>
            <a:r>
              <a:rPr lang="en-IN" dirty="0"/>
              <a:t> those together in order to carry out </a:t>
            </a:r>
            <a:r>
              <a:rPr lang="en-IN" b="1" dirty="0"/>
              <a:t>meaningful data processing</a:t>
            </a:r>
            <a:r>
              <a:rPr lang="en-IN" dirty="0"/>
              <a:t>. </a:t>
            </a:r>
          </a:p>
          <a:p>
            <a:r>
              <a:rPr lang="en-IN" dirty="0"/>
              <a:t>Present the processed data in a meaningful visual way to the user. </a:t>
            </a:r>
          </a:p>
          <a:p>
            <a:r>
              <a:rPr lang="en-IN" dirty="0"/>
              <a:t>Achieved using:</a:t>
            </a:r>
          </a:p>
          <a:p>
            <a:pPr lvl="1"/>
            <a:r>
              <a:rPr lang="en-IN" dirty="0"/>
              <a:t>Orchestration</a:t>
            </a:r>
          </a:p>
          <a:p>
            <a:pPr lvl="1"/>
            <a:r>
              <a:rPr lang="en-IN" dirty="0"/>
              <a:t>Scheduling</a:t>
            </a:r>
          </a:p>
          <a:p>
            <a:pPr lvl="1"/>
            <a:r>
              <a:rPr lang="en-IN" dirty="0"/>
              <a:t>UI</a:t>
            </a:r>
            <a:br>
              <a:rPr lang="en-IN" dirty="0"/>
            </a:br>
            <a:endParaRPr lang="en-US" dirty="0"/>
          </a:p>
        </p:txBody>
      </p:sp>
    </p:spTree>
    <p:extLst>
      <p:ext uri="{BB962C8B-B14F-4D97-AF65-F5344CB8AC3E}">
        <p14:creationId xmlns:p14="http://schemas.microsoft.com/office/powerpoint/2010/main" val="15191098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6"/>
          <p:cNvSpPr txBox="1">
            <a:spLocks/>
          </p:cNvSpPr>
          <p:nvPr/>
        </p:nvSpPr>
        <p:spPr>
          <a:xfrm>
            <a:off x="268107" y="136861"/>
            <a:ext cx="8674100" cy="724830"/>
          </a:xfrm>
          <a:prstGeom prst="rect">
            <a:avLst/>
          </a:prstGeom>
        </p:spPr>
        <p:txBody>
          <a:bodyPr/>
          <a:lstStyle>
            <a:lvl1pPr algn="l" defTabSz="457200" rtl="0" eaLnBrk="0" fontAlgn="base" hangingPunct="0">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0" fontAlgn="base" hangingPunct="0">
              <a:lnSpc>
                <a:spcPct val="90000"/>
              </a:lnSpc>
              <a:spcBef>
                <a:spcPct val="0"/>
              </a:spcBef>
              <a:spcAft>
                <a:spcPct val="0"/>
              </a:spcAft>
              <a:defRPr sz="2000" b="1">
                <a:solidFill>
                  <a:schemeClr val="tx1"/>
                </a:solidFill>
                <a:latin typeface="Century Gothic" pitchFamily="34" charset="0"/>
              </a:defRPr>
            </a:lvl2pPr>
            <a:lvl3pPr algn="l" defTabSz="457200" rtl="0" eaLnBrk="0" fontAlgn="base" hangingPunct="0">
              <a:lnSpc>
                <a:spcPct val="90000"/>
              </a:lnSpc>
              <a:spcBef>
                <a:spcPct val="0"/>
              </a:spcBef>
              <a:spcAft>
                <a:spcPct val="0"/>
              </a:spcAft>
              <a:defRPr sz="2000" b="1">
                <a:solidFill>
                  <a:schemeClr val="tx1"/>
                </a:solidFill>
                <a:latin typeface="Century Gothic" pitchFamily="34" charset="0"/>
              </a:defRPr>
            </a:lvl3pPr>
            <a:lvl4pPr algn="l" defTabSz="457200" rtl="0" eaLnBrk="0" fontAlgn="base" hangingPunct="0">
              <a:lnSpc>
                <a:spcPct val="90000"/>
              </a:lnSpc>
              <a:spcBef>
                <a:spcPct val="0"/>
              </a:spcBef>
              <a:spcAft>
                <a:spcPct val="0"/>
              </a:spcAft>
              <a:defRPr sz="2000" b="1">
                <a:solidFill>
                  <a:schemeClr val="tx1"/>
                </a:solidFill>
                <a:latin typeface="Century Gothic" pitchFamily="34" charset="0"/>
              </a:defRPr>
            </a:lvl4pPr>
            <a:lvl5pPr algn="l" defTabSz="457200" rtl="0" eaLnBrk="0" fontAlgn="base" hangingPunct="0">
              <a:lnSpc>
                <a:spcPct val="90000"/>
              </a:lnSpc>
              <a:spcBef>
                <a:spcPct val="0"/>
              </a:spcBef>
              <a:spcAft>
                <a:spcPct val="0"/>
              </a:spcAft>
              <a:defRPr sz="2000" b="1">
                <a:solidFill>
                  <a:schemeClr val="tx1"/>
                </a:solidFill>
                <a:latin typeface="Century Gothic" pitchFamily="34" charset="0"/>
              </a:defRPr>
            </a:lvl5pPr>
            <a:lvl6pPr marL="457200" algn="l" defTabSz="457200" rtl="0" fontAlgn="base">
              <a:lnSpc>
                <a:spcPct val="90000"/>
              </a:lnSpc>
              <a:spcBef>
                <a:spcPct val="0"/>
              </a:spcBef>
              <a:spcAft>
                <a:spcPct val="0"/>
              </a:spcAft>
              <a:defRPr sz="2000" b="1">
                <a:solidFill>
                  <a:schemeClr val="tx1"/>
                </a:solidFill>
                <a:latin typeface="Century Gothic" pitchFamily="34" charset="0"/>
              </a:defRPr>
            </a:lvl6pPr>
            <a:lvl7pPr marL="914400" algn="l" defTabSz="457200" rtl="0" fontAlgn="base">
              <a:lnSpc>
                <a:spcPct val="90000"/>
              </a:lnSpc>
              <a:spcBef>
                <a:spcPct val="0"/>
              </a:spcBef>
              <a:spcAft>
                <a:spcPct val="0"/>
              </a:spcAft>
              <a:defRPr sz="2000" b="1">
                <a:solidFill>
                  <a:schemeClr val="tx1"/>
                </a:solidFill>
                <a:latin typeface="Century Gothic" pitchFamily="34" charset="0"/>
              </a:defRPr>
            </a:lvl7pPr>
            <a:lvl8pPr marL="1371600" algn="l" defTabSz="457200" rtl="0" fontAlgn="base">
              <a:lnSpc>
                <a:spcPct val="90000"/>
              </a:lnSpc>
              <a:spcBef>
                <a:spcPct val="0"/>
              </a:spcBef>
              <a:spcAft>
                <a:spcPct val="0"/>
              </a:spcAft>
              <a:defRPr sz="2000" b="1">
                <a:solidFill>
                  <a:schemeClr val="tx1"/>
                </a:solidFill>
                <a:latin typeface="Century Gothic" pitchFamily="34" charset="0"/>
              </a:defRPr>
            </a:lvl8pPr>
            <a:lvl9pPr marL="1828800" algn="l" defTabSz="457200" rtl="0" fontAlgn="base">
              <a:lnSpc>
                <a:spcPct val="90000"/>
              </a:lnSpc>
              <a:spcBef>
                <a:spcPct val="0"/>
              </a:spcBef>
              <a:spcAft>
                <a:spcPct val="0"/>
              </a:spcAft>
              <a:defRPr sz="2000" b="1">
                <a:solidFill>
                  <a:schemeClr val="tx1"/>
                </a:solidFill>
                <a:latin typeface="Century Gothic" pitchFamily="34" charset="0"/>
              </a:defRPr>
            </a:lvl9pPr>
          </a:lstStyle>
          <a:p>
            <a:r>
              <a:rPr lang="en-US" sz="2400" dirty="0">
                <a:latin typeface="Century Gothic Regular" charset="0"/>
                <a:cs typeface="Arial" panose="020B0604020202020204" pitchFamily="34" charset="0"/>
              </a:rPr>
              <a:t>Anatomy of Big Data Applications</a:t>
            </a:r>
          </a:p>
        </p:txBody>
      </p:sp>
      <p:sp>
        <p:nvSpPr>
          <p:cNvPr id="30" name="Rounded Rectangle 29">
            <a:extLst>
              <a:ext uri="{FF2B5EF4-FFF2-40B4-BE49-F238E27FC236}">
                <a16:creationId xmlns:a16="http://schemas.microsoft.com/office/drawing/2014/main" id="{305EC7BF-4AB2-F94E-B474-3D6285755CB6}"/>
              </a:ext>
            </a:extLst>
          </p:cNvPr>
          <p:cNvSpPr/>
          <p:nvPr/>
        </p:nvSpPr>
        <p:spPr>
          <a:xfrm>
            <a:off x="281928"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1"/>
                </a:solidFill>
                <a:latin typeface="Century Gothic" charset="0"/>
                <a:ea typeface="Century Gothic" charset="0"/>
                <a:cs typeface="Century Gothic" charset="0"/>
              </a:rPr>
              <a:t>Ingestion</a:t>
            </a:r>
          </a:p>
        </p:txBody>
      </p:sp>
      <p:sp>
        <p:nvSpPr>
          <p:cNvPr id="34" name="Rounded Rectangle 33">
            <a:extLst>
              <a:ext uri="{FF2B5EF4-FFF2-40B4-BE49-F238E27FC236}">
                <a16:creationId xmlns:a16="http://schemas.microsoft.com/office/drawing/2014/main" id="{207F7634-088E-B546-86D8-23DD94DFB735}"/>
              </a:ext>
            </a:extLst>
          </p:cNvPr>
          <p:cNvSpPr/>
          <p:nvPr/>
        </p:nvSpPr>
        <p:spPr>
          <a:xfrm>
            <a:off x="418009" y="2259705"/>
            <a:ext cx="1322027" cy="643847"/>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Connectors</a:t>
            </a:r>
          </a:p>
          <a:p>
            <a:pPr algn="ctr"/>
            <a:r>
              <a:rPr lang="en-US" sz="1100" dirty="0">
                <a:solidFill>
                  <a:schemeClr val="bg1"/>
                </a:solidFill>
                <a:latin typeface="Century Gothic" charset="0"/>
                <a:ea typeface="Century Gothic" charset="0"/>
                <a:cs typeface="Century Gothic" charset="0"/>
              </a:rPr>
              <a:t>Parsing</a:t>
            </a:r>
          </a:p>
          <a:p>
            <a:pPr algn="ctr"/>
            <a:r>
              <a:rPr lang="en-US" sz="1100" dirty="0">
                <a:solidFill>
                  <a:schemeClr val="bg1"/>
                </a:solidFill>
                <a:latin typeface="Century Gothic" charset="0"/>
                <a:ea typeface="Century Gothic" charset="0"/>
                <a:cs typeface="Century Gothic" charset="0"/>
              </a:rPr>
              <a:t>Zero data loss</a:t>
            </a:r>
          </a:p>
        </p:txBody>
      </p:sp>
      <p:sp>
        <p:nvSpPr>
          <p:cNvPr id="25" name="Rounded Rectangle 24">
            <a:extLst>
              <a:ext uri="{FF2B5EF4-FFF2-40B4-BE49-F238E27FC236}">
                <a16:creationId xmlns:a16="http://schemas.microsoft.com/office/drawing/2014/main" id="{8A93A007-E2CD-2B40-913D-2011D1822F22}"/>
              </a:ext>
            </a:extLst>
          </p:cNvPr>
          <p:cNvSpPr/>
          <p:nvPr/>
        </p:nvSpPr>
        <p:spPr>
          <a:xfrm>
            <a:off x="2101654"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1"/>
                </a:solidFill>
                <a:latin typeface="Century Gothic" charset="0"/>
                <a:ea typeface="Century Gothic" charset="0"/>
                <a:cs typeface="Century Gothic" charset="0"/>
              </a:rPr>
              <a:t>Enrichment</a:t>
            </a:r>
          </a:p>
        </p:txBody>
      </p:sp>
      <p:sp>
        <p:nvSpPr>
          <p:cNvPr id="26" name="Rounded Rectangle 25">
            <a:extLst>
              <a:ext uri="{FF2B5EF4-FFF2-40B4-BE49-F238E27FC236}">
                <a16:creationId xmlns:a16="http://schemas.microsoft.com/office/drawing/2014/main" id="{93ED9679-140F-E348-B810-E8D532CDA1FD}"/>
              </a:ext>
            </a:extLst>
          </p:cNvPr>
          <p:cNvSpPr/>
          <p:nvPr/>
        </p:nvSpPr>
        <p:spPr>
          <a:xfrm>
            <a:off x="2237735" y="2259705"/>
            <a:ext cx="1322027" cy="643847"/>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Joins</a:t>
            </a:r>
          </a:p>
          <a:p>
            <a:pPr algn="ctr"/>
            <a:r>
              <a:rPr lang="en-US" sz="1100" dirty="0">
                <a:solidFill>
                  <a:schemeClr val="bg1"/>
                </a:solidFill>
                <a:latin typeface="Century Gothic" charset="0"/>
                <a:ea typeface="Century Gothic" charset="0"/>
                <a:cs typeface="Century Gothic" charset="0"/>
              </a:rPr>
              <a:t>Filters</a:t>
            </a:r>
          </a:p>
          <a:p>
            <a:pPr algn="ctr"/>
            <a:r>
              <a:rPr lang="en-US" sz="1100" dirty="0">
                <a:solidFill>
                  <a:schemeClr val="bg1"/>
                </a:solidFill>
                <a:latin typeface="Century Gothic" charset="0"/>
                <a:ea typeface="Century Gothic" charset="0"/>
                <a:cs typeface="Century Gothic" charset="0"/>
              </a:rPr>
              <a:t>Transformations</a:t>
            </a:r>
          </a:p>
        </p:txBody>
      </p:sp>
      <p:sp>
        <p:nvSpPr>
          <p:cNvPr id="38" name="Rounded Rectangle 37">
            <a:extLst>
              <a:ext uri="{FF2B5EF4-FFF2-40B4-BE49-F238E27FC236}">
                <a16:creationId xmlns:a16="http://schemas.microsoft.com/office/drawing/2014/main" id="{DB130D2A-485F-7645-B028-55F5876B2E04}"/>
              </a:ext>
            </a:extLst>
          </p:cNvPr>
          <p:cNvSpPr/>
          <p:nvPr/>
        </p:nvSpPr>
        <p:spPr>
          <a:xfrm>
            <a:off x="3854589"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1"/>
                </a:solidFill>
                <a:latin typeface="Century Gothic" charset="0"/>
                <a:ea typeface="Century Gothic" charset="0"/>
                <a:cs typeface="Century Gothic" charset="0"/>
              </a:rPr>
              <a:t>Curation</a:t>
            </a:r>
          </a:p>
        </p:txBody>
      </p:sp>
      <p:sp>
        <p:nvSpPr>
          <p:cNvPr id="39" name="Rounded Rectangle 38">
            <a:extLst>
              <a:ext uri="{FF2B5EF4-FFF2-40B4-BE49-F238E27FC236}">
                <a16:creationId xmlns:a16="http://schemas.microsoft.com/office/drawing/2014/main" id="{518DA6F5-8EE1-674A-93D5-564F88E221C1}"/>
              </a:ext>
            </a:extLst>
          </p:cNvPr>
          <p:cNvSpPr/>
          <p:nvPr/>
        </p:nvSpPr>
        <p:spPr>
          <a:xfrm>
            <a:off x="3990670" y="2259705"/>
            <a:ext cx="1322027" cy="643847"/>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Aggregations</a:t>
            </a:r>
          </a:p>
          <a:p>
            <a:pPr algn="ctr"/>
            <a:r>
              <a:rPr lang="en-US" sz="1100" dirty="0">
                <a:solidFill>
                  <a:schemeClr val="bg1"/>
                </a:solidFill>
                <a:latin typeface="Century Gothic" charset="0"/>
                <a:ea typeface="Century Gothic" charset="0"/>
                <a:cs typeface="Century Gothic" charset="0"/>
              </a:rPr>
              <a:t>Feature </a:t>
            </a:r>
            <a:r>
              <a:rPr lang="en-US" sz="1100" dirty="0" err="1">
                <a:solidFill>
                  <a:schemeClr val="bg1"/>
                </a:solidFill>
                <a:latin typeface="Century Gothic" charset="0"/>
                <a:ea typeface="Century Gothic" charset="0"/>
                <a:cs typeface="Century Gothic" charset="0"/>
              </a:rPr>
              <a:t>Eng</a:t>
            </a:r>
            <a:endParaRPr lang="en-US" sz="1100" dirty="0">
              <a:solidFill>
                <a:schemeClr val="bg1"/>
              </a:solidFill>
              <a:latin typeface="Century Gothic" charset="0"/>
              <a:ea typeface="Century Gothic" charset="0"/>
              <a:cs typeface="Century Gothic" charset="0"/>
            </a:endParaRPr>
          </a:p>
          <a:p>
            <a:pPr algn="ctr"/>
            <a:r>
              <a:rPr lang="en-US" sz="1100" dirty="0">
                <a:solidFill>
                  <a:schemeClr val="bg1"/>
                </a:solidFill>
                <a:latin typeface="Century Gothic" charset="0"/>
                <a:ea typeface="Century Gothic" charset="0"/>
                <a:cs typeface="Century Gothic" charset="0"/>
              </a:rPr>
              <a:t>Binning</a:t>
            </a:r>
          </a:p>
        </p:txBody>
      </p:sp>
      <p:sp>
        <p:nvSpPr>
          <p:cNvPr id="48" name="Rounded Rectangle 47">
            <a:extLst>
              <a:ext uri="{FF2B5EF4-FFF2-40B4-BE49-F238E27FC236}">
                <a16:creationId xmlns:a16="http://schemas.microsoft.com/office/drawing/2014/main" id="{65FDAB8B-0461-1743-A131-3FB5051F93CE}"/>
              </a:ext>
            </a:extLst>
          </p:cNvPr>
          <p:cNvSpPr/>
          <p:nvPr/>
        </p:nvSpPr>
        <p:spPr>
          <a:xfrm>
            <a:off x="5551614"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200" dirty="0">
                <a:solidFill>
                  <a:schemeClr val="bg1"/>
                </a:solidFill>
                <a:latin typeface="Century Gothic" charset="0"/>
                <a:ea typeface="Century Gothic" charset="0"/>
                <a:cs typeface="Century Gothic" charset="0"/>
              </a:rPr>
              <a:t>Views</a:t>
            </a:r>
          </a:p>
        </p:txBody>
      </p:sp>
      <p:sp>
        <p:nvSpPr>
          <p:cNvPr id="49" name="Rounded Rectangle 48">
            <a:extLst>
              <a:ext uri="{FF2B5EF4-FFF2-40B4-BE49-F238E27FC236}">
                <a16:creationId xmlns:a16="http://schemas.microsoft.com/office/drawing/2014/main" id="{89E082FF-491F-9C42-97AB-756FAB899EAE}"/>
              </a:ext>
            </a:extLst>
          </p:cNvPr>
          <p:cNvSpPr/>
          <p:nvPr/>
        </p:nvSpPr>
        <p:spPr>
          <a:xfrm>
            <a:off x="5687695" y="2259705"/>
            <a:ext cx="1322027" cy="643847"/>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Slicing / dicing</a:t>
            </a:r>
          </a:p>
          <a:p>
            <a:pPr algn="ctr"/>
            <a:r>
              <a:rPr lang="en-US" sz="1100" dirty="0">
                <a:solidFill>
                  <a:schemeClr val="bg1"/>
                </a:solidFill>
                <a:latin typeface="Century Gothic" charset="0"/>
                <a:ea typeface="Century Gothic" charset="0"/>
                <a:cs typeface="Century Gothic" charset="0"/>
              </a:rPr>
              <a:t>Drill downs</a:t>
            </a:r>
          </a:p>
          <a:p>
            <a:pPr algn="ctr"/>
            <a:r>
              <a:rPr lang="en-US" sz="1100" dirty="0">
                <a:solidFill>
                  <a:schemeClr val="bg1"/>
                </a:solidFill>
                <a:latin typeface="Century Gothic" charset="0"/>
                <a:ea typeface="Century Gothic" charset="0"/>
                <a:cs typeface="Century Gothic" charset="0"/>
              </a:rPr>
              <a:t>Service layer</a:t>
            </a:r>
          </a:p>
        </p:txBody>
      </p:sp>
      <p:sp>
        <p:nvSpPr>
          <p:cNvPr id="61" name="Rounded Rectangle 60">
            <a:extLst>
              <a:ext uri="{FF2B5EF4-FFF2-40B4-BE49-F238E27FC236}">
                <a16:creationId xmlns:a16="http://schemas.microsoft.com/office/drawing/2014/main" id="{6075C8D1-1883-B64B-AED4-5488DB72F43A}"/>
              </a:ext>
            </a:extLst>
          </p:cNvPr>
          <p:cNvSpPr/>
          <p:nvPr/>
        </p:nvSpPr>
        <p:spPr>
          <a:xfrm>
            <a:off x="7281831" y="1877902"/>
            <a:ext cx="1590413" cy="1341779"/>
          </a:xfrm>
          <a:prstGeom prst="roundRect">
            <a:avLst>
              <a:gd name="adj" fmla="val 6859"/>
            </a:avLst>
          </a:prstGeom>
          <a:gradFill flip="none" rotWithShape="1">
            <a:gsLst>
              <a:gs pos="0">
                <a:schemeClr val="accent5">
                  <a:shade val="30000"/>
                  <a:satMod val="115000"/>
                </a:schemeClr>
              </a:gs>
              <a:gs pos="50000">
                <a:schemeClr val="accent5">
                  <a:shade val="67500"/>
                  <a:satMod val="115000"/>
                </a:schemeClr>
              </a:gs>
              <a:gs pos="100000">
                <a:schemeClr val="accent5">
                  <a:shade val="100000"/>
                  <a:satMod val="115000"/>
                </a:schemeClr>
              </a:gs>
            </a:gsLst>
            <a:lin ang="5400000" scaled="1"/>
            <a:tileRect/>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t"/>
          <a:lstStyle/>
          <a:p>
            <a:pPr algn="ctr"/>
            <a:r>
              <a:rPr lang="en-US" sz="1100" dirty="0">
                <a:solidFill>
                  <a:schemeClr val="bg1"/>
                </a:solidFill>
                <a:latin typeface="Century Gothic" charset="0"/>
                <a:ea typeface="Century Gothic" charset="0"/>
                <a:cs typeface="Century Gothic" charset="0"/>
              </a:rPr>
              <a:t>Output/Application</a:t>
            </a:r>
          </a:p>
        </p:txBody>
      </p:sp>
      <p:sp>
        <p:nvSpPr>
          <p:cNvPr id="62" name="Rounded Rectangle 61">
            <a:extLst>
              <a:ext uri="{FF2B5EF4-FFF2-40B4-BE49-F238E27FC236}">
                <a16:creationId xmlns:a16="http://schemas.microsoft.com/office/drawing/2014/main" id="{37789FC0-AB25-6740-902F-0B9A9264DBA2}"/>
              </a:ext>
            </a:extLst>
          </p:cNvPr>
          <p:cNvSpPr/>
          <p:nvPr/>
        </p:nvSpPr>
        <p:spPr>
          <a:xfrm>
            <a:off x="7417912" y="2259705"/>
            <a:ext cx="1322027" cy="643847"/>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APIs</a:t>
            </a:r>
          </a:p>
          <a:p>
            <a:pPr algn="ctr"/>
            <a:r>
              <a:rPr lang="en-US" sz="1100" dirty="0">
                <a:solidFill>
                  <a:schemeClr val="bg1"/>
                </a:solidFill>
                <a:latin typeface="Century Gothic" charset="0"/>
                <a:ea typeface="Century Gothic" charset="0"/>
                <a:cs typeface="Century Gothic" charset="0"/>
              </a:rPr>
              <a:t>Connectors</a:t>
            </a:r>
          </a:p>
          <a:p>
            <a:pPr algn="ctr"/>
            <a:r>
              <a:rPr lang="en-US" sz="1100" dirty="0">
                <a:solidFill>
                  <a:schemeClr val="bg1"/>
                </a:solidFill>
                <a:latin typeface="Century Gothic" charset="0"/>
                <a:ea typeface="Century Gothic" charset="0"/>
                <a:cs typeface="Century Gothic" charset="0"/>
              </a:rPr>
              <a:t>UI</a:t>
            </a:r>
          </a:p>
        </p:txBody>
      </p:sp>
      <p:sp>
        <p:nvSpPr>
          <p:cNvPr id="31" name="Rounded Rectangle 30">
            <a:extLst>
              <a:ext uri="{FF2B5EF4-FFF2-40B4-BE49-F238E27FC236}">
                <a16:creationId xmlns:a16="http://schemas.microsoft.com/office/drawing/2014/main" id="{AC623687-7253-DE46-80AF-2293CBF1874E}"/>
              </a:ext>
            </a:extLst>
          </p:cNvPr>
          <p:cNvSpPr/>
          <p:nvPr/>
        </p:nvSpPr>
        <p:spPr>
          <a:xfrm>
            <a:off x="775063" y="3525322"/>
            <a:ext cx="7559040" cy="398268"/>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chemeClr val="bg1"/>
                </a:solidFill>
                <a:latin typeface="Century Gothic" charset="0"/>
                <a:ea typeface="Century Gothic" charset="0"/>
                <a:cs typeface="Century Gothic" charset="0"/>
              </a:rPr>
              <a:t>Data Bus</a:t>
            </a:r>
          </a:p>
        </p:txBody>
      </p:sp>
      <p:sp>
        <p:nvSpPr>
          <p:cNvPr id="4" name="Up-Down Arrow 3">
            <a:extLst>
              <a:ext uri="{FF2B5EF4-FFF2-40B4-BE49-F238E27FC236}">
                <a16:creationId xmlns:a16="http://schemas.microsoft.com/office/drawing/2014/main" id="{3EBCBD5B-7E29-0C4A-9E82-0BBA78A51C9B}"/>
              </a:ext>
            </a:extLst>
          </p:cNvPr>
          <p:cNvSpPr/>
          <p:nvPr/>
        </p:nvSpPr>
        <p:spPr>
          <a:xfrm>
            <a:off x="960780"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2" name="Up-Down Arrow 31">
            <a:extLst>
              <a:ext uri="{FF2B5EF4-FFF2-40B4-BE49-F238E27FC236}">
                <a16:creationId xmlns:a16="http://schemas.microsoft.com/office/drawing/2014/main" id="{97838365-5E75-3E4D-A7AB-8C243B61A10C}"/>
              </a:ext>
            </a:extLst>
          </p:cNvPr>
          <p:cNvSpPr/>
          <p:nvPr/>
        </p:nvSpPr>
        <p:spPr>
          <a:xfrm>
            <a:off x="2814148"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3" name="Up-Down Arrow 32">
            <a:extLst>
              <a:ext uri="{FF2B5EF4-FFF2-40B4-BE49-F238E27FC236}">
                <a16:creationId xmlns:a16="http://schemas.microsoft.com/office/drawing/2014/main" id="{893A430A-95E6-8844-AC40-6737440C4E4A}"/>
              </a:ext>
            </a:extLst>
          </p:cNvPr>
          <p:cNvSpPr/>
          <p:nvPr/>
        </p:nvSpPr>
        <p:spPr>
          <a:xfrm>
            <a:off x="4478883"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5" name="Up-Down Arrow 34">
            <a:extLst>
              <a:ext uri="{FF2B5EF4-FFF2-40B4-BE49-F238E27FC236}">
                <a16:creationId xmlns:a16="http://schemas.microsoft.com/office/drawing/2014/main" id="{73936E7A-92F3-944E-9498-30A4A1F3D82F}"/>
              </a:ext>
            </a:extLst>
          </p:cNvPr>
          <p:cNvSpPr/>
          <p:nvPr/>
        </p:nvSpPr>
        <p:spPr>
          <a:xfrm>
            <a:off x="6199495"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36" name="Up-Down Arrow 35">
            <a:extLst>
              <a:ext uri="{FF2B5EF4-FFF2-40B4-BE49-F238E27FC236}">
                <a16:creationId xmlns:a16="http://schemas.microsoft.com/office/drawing/2014/main" id="{D83F8FA2-5A58-3947-BFDC-A64756E6E860}"/>
              </a:ext>
            </a:extLst>
          </p:cNvPr>
          <p:cNvSpPr/>
          <p:nvPr/>
        </p:nvSpPr>
        <p:spPr>
          <a:xfrm>
            <a:off x="7920109" y="3045087"/>
            <a:ext cx="252548" cy="485513"/>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44" name="TextBox 43">
            <a:extLst>
              <a:ext uri="{FF2B5EF4-FFF2-40B4-BE49-F238E27FC236}">
                <a16:creationId xmlns:a16="http://schemas.microsoft.com/office/drawing/2014/main" id="{D52A89F4-077C-D840-BE7B-4A19CAB8C311}"/>
              </a:ext>
            </a:extLst>
          </p:cNvPr>
          <p:cNvSpPr txBox="1"/>
          <p:nvPr/>
        </p:nvSpPr>
        <p:spPr>
          <a:xfrm>
            <a:off x="556797" y="1288731"/>
            <a:ext cx="1040671" cy="461665"/>
          </a:xfrm>
          <a:prstGeom prst="rect">
            <a:avLst/>
          </a:prstGeom>
          <a:noFill/>
        </p:spPr>
        <p:txBody>
          <a:bodyPr wrap="none" rtlCol="0">
            <a:spAutoFit/>
          </a:bodyPr>
          <a:lstStyle/>
          <a:p>
            <a:pPr algn="ctr"/>
            <a:r>
              <a:rPr lang="en-US" sz="1200" b="1" dirty="0"/>
              <a:t>High Speed</a:t>
            </a:r>
          </a:p>
          <a:p>
            <a:pPr algn="ctr"/>
            <a:r>
              <a:rPr lang="en-US" sz="1200" b="1" dirty="0"/>
              <a:t>Versatile</a:t>
            </a:r>
          </a:p>
        </p:txBody>
      </p:sp>
      <p:sp>
        <p:nvSpPr>
          <p:cNvPr id="47" name="TextBox 46">
            <a:extLst>
              <a:ext uri="{FF2B5EF4-FFF2-40B4-BE49-F238E27FC236}">
                <a16:creationId xmlns:a16="http://schemas.microsoft.com/office/drawing/2014/main" id="{5D9AF217-71A0-6448-A6C1-DF5721EE5A86}"/>
              </a:ext>
            </a:extLst>
          </p:cNvPr>
          <p:cNvSpPr txBox="1"/>
          <p:nvPr/>
        </p:nvSpPr>
        <p:spPr>
          <a:xfrm>
            <a:off x="2171295" y="1288730"/>
            <a:ext cx="1560042" cy="461665"/>
          </a:xfrm>
          <a:prstGeom prst="rect">
            <a:avLst/>
          </a:prstGeom>
          <a:noFill/>
        </p:spPr>
        <p:txBody>
          <a:bodyPr wrap="none" rtlCol="0">
            <a:spAutoFit/>
          </a:bodyPr>
          <a:lstStyle/>
          <a:p>
            <a:pPr algn="ctr"/>
            <a:r>
              <a:rPr lang="en-US" sz="1200" b="1" dirty="0"/>
              <a:t>Domain Specific</a:t>
            </a:r>
          </a:p>
          <a:p>
            <a:pPr algn="ctr"/>
            <a:r>
              <a:rPr lang="en-US" sz="1200" b="1" dirty="0"/>
              <a:t>Use-case agnostic</a:t>
            </a:r>
          </a:p>
        </p:txBody>
      </p:sp>
      <p:sp>
        <p:nvSpPr>
          <p:cNvPr id="50" name="TextBox 49">
            <a:extLst>
              <a:ext uri="{FF2B5EF4-FFF2-40B4-BE49-F238E27FC236}">
                <a16:creationId xmlns:a16="http://schemas.microsoft.com/office/drawing/2014/main" id="{11581A63-2EDF-FF46-A74D-E2B7E7A8F0D7}"/>
              </a:ext>
            </a:extLst>
          </p:cNvPr>
          <p:cNvSpPr txBox="1"/>
          <p:nvPr/>
        </p:nvSpPr>
        <p:spPr>
          <a:xfrm>
            <a:off x="3885849" y="1240720"/>
            <a:ext cx="1497526" cy="461665"/>
          </a:xfrm>
          <a:prstGeom prst="rect">
            <a:avLst/>
          </a:prstGeom>
          <a:noFill/>
        </p:spPr>
        <p:txBody>
          <a:bodyPr wrap="none" rtlCol="0">
            <a:spAutoFit/>
          </a:bodyPr>
          <a:lstStyle/>
          <a:p>
            <a:pPr algn="ctr"/>
            <a:r>
              <a:rPr lang="en-US" sz="1200" b="1" dirty="0"/>
              <a:t>Use-case specific</a:t>
            </a:r>
          </a:p>
          <a:p>
            <a:pPr algn="ctr"/>
            <a:r>
              <a:rPr lang="en-US" sz="1200" b="1" dirty="0"/>
              <a:t>Data-prep stage</a:t>
            </a:r>
          </a:p>
        </p:txBody>
      </p:sp>
      <p:sp>
        <p:nvSpPr>
          <p:cNvPr id="51" name="TextBox 50">
            <a:extLst>
              <a:ext uri="{FF2B5EF4-FFF2-40B4-BE49-F238E27FC236}">
                <a16:creationId xmlns:a16="http://schemas.microsoft.com/office/drawing/2014/main" id="{672B0065-A44D-DA4B-AA5F-DAD73CA198C8}"/>
              </a:ext>
            </a:extLst>
          </p:cNvPr>
          <p:cNvSpPr txBox="1"/>
          <p:nvPr/>
        </p:nvSpPr>
        <p:spPr>
          <a:xfrm>
            <a:off x="5715081" y="1288730"/>
            <a:ext cx="1263487" cy="461665"/>
          </a:xfrm>
          <a:prstGeom prst="rect">
            <a:avLst/>
          </a:prstGeom>
          <a:noFill/>
        </p:spPr>
        <p:txBody>
          <a:bodyPr wrap="none" rtlCol="0">
            <a:spAutoFit/>
          </a:bodyPr>
          <a:lstStyle/>
          <a:p>
            <a:pPr algn="ctr"/>
            <a:r>
              <a:rPr lang="en-US" sz="1200" b="1" dirty="0"/>
              <a:t>Data Servicing</a:t>
            </a:r>
          </a:p>
          <a:p>
            <a:pPr algn="ctr"/>
            <a:endParaRPr lang="en-US" sz="1200" b="1" dirty="0"/>
          </a:p>
        </p:txBody>
      </p:sp>
      <p:sp>
        <p:nvSpPr>
          <p:cNvPr id="52" name="TextBox 51">
            <a:extLst>
              <a:ext uri="{FF2B5EF4-FFF2-40B4-BE49-F238E27FC236}">
                <a16:creationId xmlns:a16="http://schemas.microsoft.com/office/drawing/2014/main" id="{DD4B49E1-EA87-5B40-B222-278F855CC119}"/>
              </a:ext>
            </a:extLst>
          </p:cNvPr>
          <p:cNvSpPr txBox="1"/>
          <p:nvPr/>
        </p:nvSpPr>
        <p:spPr>
          <a:xfrm>
            <a:off x="7383585" y="1288730"/>
            <a:ext cx="1386919" cy="461665"/>
          </a:xfrm>
          <a:prstGeom prst="rect">
            <a:avLst/>
          </a:prstGeom>
          <a:noFill/>
        </p:spPr>
        <p:txBody>
          <a:bodyPr wrap="none" rtlCol="0">
            <a:spAutoFit/>
          </a:bodyPr>
          <a:lstStyle/>
          <a:p>
            <a:pPr algn="ctr"/>
            <a:r>
              <a:rPr lang="en-US" sz="1200" b="1" dirty="0"/>
              <a:t>Open Interfaces</a:t>
            </a:r>
          </a:p>
          <a:p>
            <a:pPr algn="ctr"/>
            <a:endParaRPr lang="en-US" sz="1200" b="1" dirty="0"/>
          </a:p>
        </p:txBody>
      </p:sp>
      <p:grpSp>
        <p:nvGrpSpPr>
          <p:cNvPr id="24" name="Group 23">
            <a:extLst>
              <a:ext uri="{FF2B5EF4-FFF2-40B4-BE49-F238E27FC236}">
                <a16:creationId xmlns:a16="http://schemas.microsoft.com/office/drawing/2014/main" id="{C5A86E10-5BC6-5343-91AB-CBC586760215}"/>
              </a:ext>
            </a:extLst>
          </p:cNvPr>
          <p:cNvGrpSpPr/>
          <p:nvPr/>
        </p:nvGrpSpPr>
        <p:grpSpPr>
          <a:xfrm>
            <a:off x="1213327" y="4117817"/>
            <a:ext cx="593442" cy="501650"/>
            <a:chOff x="1791660" y="3332736"/>
            <a:chExt cx="593442" cy="501650"/>
          </a:xfrm>
        </p:grpSpPr>
        <p:pic>
          <p:nvPicPr>
            <p:cNvPr id="27" name="Picture 26">
              <a:extLst>
                <a:ext uri="{FF2B5EF4-FFF2-40B4-BE49-F238E27FC236}">
                  <a16:creationId xmlns:a16="http://schemas.microsoft.com/office/drawing/2014/main" id="{06B4F037-A0FB-3242-B5E2-5A35BCE3D427}"/>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28" name="TextBox 27">
              <a:extLst>
                <a:ext uri="{FF2B5EF4-FFF2-40B4-BE49-F238E27FC236}">
                  <a16:creationId xmlns:a16="http://schemas.microsoft.com/office/drawing/2014/main" id="{399CDCD2-1F4A-3A40-B583-910CE871318F}"/>
                </a:ext>
              </a:extLst>
            </p:cNvPr>
            <p:cNvSpPr txBox="1"/>
            <p:nvPr/>
          </p:nvSpPr>
          <p:spPr>
            <a:xfrm>
              <a:off x="1875021" y="3417807"/>
              <a:ext cx="426720"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Raw</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29" name="Group 28">
            <a:extLst>
              <a:ext uri="{FF2B5EF4-FFF2-40B4-BE49-F238E27FC236}">
                <a16:creationId xmlns:a16="http://schemas.microsoft.com/office/drawing/2014/main" id="{573DB65F-DFC6-2847-B7EF-A664D62216F6}"/>
              </a:ext>
            </a:extLst>
          </p:cNvPr>
          <p:cNvGrpSpPr/>
          <p:nvPr/>
        </p:nvGrpSpPr>
        <p:grpSpPr>
          <a:xfrm>
            <a:off x="3033053" y="4117817"/>
            <a:ext cx="593442" cy="501650"/>
            <a:chOff x="1791660" y="3332736"/>
            <a:chExt cx="593442" cy="501650"/>
          </a:xfrm>
        </p:grpSpPr>
        <p:pic>
          <p:nvPicPr>
            <p:cNvPr id="37" name="Picture 36">
              <a:extLst>
                <a:ext uri="{FF2B5EF4-FFF2-40B4-BE49-F238E27FC236}">
                  <a16:creationId xmlns:a16="http://schemas.microsoft.com/office/drawing/2014/main" id="{5CE4DA2F-D805-E141-83DF-9AA58F5537ED}"/>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40" name="TextBox 39">
              <a:extLst>
                <a:ext uri="{FF2B5EF4-FFF2-40B4-BE49-F238E27FC236}">
                  <a16:creationId xmlns:a16="http://schemas.microsoft.com/office/drawing/2014/main" id="{5731EDBD-A239-1F4C-9380-EE268DBB7B33}"/>
                </a:ext>
              </a:extLst>
            </p:cNvPr>
            <p:cNvSpPr txBox="1"/>
            <p:nvPr/>
          </p:nvSpPr>
          <p:spPr>
            <a:xfrm>
              <a:off x="1845366" y="3417807"/>
              <a:ext cx="486031"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Physical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41" name="Group 40">
            <a:extLst>
              <a:ext uri="{FF2B5EF4-FFF2-40B4-BE49-F238E27FC236}">
                <a16:creationId xmlns:a16="http://schemas.microsoft.com/office/drawing/2014/main" id="{55B88DC3-2647-DF4F-AFA8-A587EBD411D6}"/>
              </a:ext>
            </a:extLst>
          </p:cNvPr>
          <p:cNvGrpSpPr/>
          <p:nvPr/>
        </p:nvGrpSpPr>
        <p:grpSpPr>
          <a:xfrm>
            <a:off x="4785988" y="4117817"/>
            <a:ext cx="593442" cy="501650"/>
            <a:chOff x="1791660" y="3332736"/>
            <a:chExt cx="593442" cy="501650"/>
          </a:xfrm>
        </p:grpSpPr>
        <p:pic>
          <p:nvPicPr>
            <p:cNvPr id="42" name="Picture 41">
              <a:extLst>
                <a:ext uri="{FF2B5EF4-FFF2-40B4-BE49-F238E27FC236}">
                  <a16:creationId xmlns:a16="http://schemas.microsoft.com/office/drawing/2014/main" id="{BFD2A066-B2DF-DB48-BEFF-AFA6A01519CC}"/>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43" name="TextBox 42">
              <a:extLst>
                <a:ext uri="{FF2B5EF4-FFF2-40B4-BE49-F238E27FC236}">
                  <a16:creationId xmlns:a16="http://schemas.microsoft.com/office/drawing/2014/main" id="{3EE021B9-A63A-4446-B14D-5AA90F5EC7F9}"/>
                </a:ext>
              </a:extLst>
            </p:cNvPr>
            <p:cNvSpPr txBox="1"/>
            <p:nvPr/>
          </p:nvSpPr>
          <p:spPr>
            <a:xfrm>
              <a:off x="1867809" y="3417807"/>
              <a:ext cx="441147"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Logical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grpSp>
        <p:nvGrpSpPr>
          <p:cNvPr id="45" name="Group 44">
            <a:extLst>
              <a:ext uri="{FF2B5EF4-FFF2-40B4-BE49-F238E27FC236}">
                <a16:creationId xmlns:a16="http://schemas.microsoft.com/office/drawing/2014/main" id="{C5AFA5F6-799B-254B-8FBE-2C26E2DB5732}"/>
              </a:ext>
            </a:extLst>
          </p:cNvPr>
          <p:cNvGrpSpPr/>
          <p:nvPr/>
        </p:nvGrpSpPr>
        <p:grpSpPr>
          <a:xfrm>
            <a:off x="6477412" y="4117817"/>
            <a:ext cx="604653" cy="501650"/>
            <a:chOff x="1786058" y="3332736"/>
            <a:chExt cx="604653" cy="501650"/>
          </a:xfrm>
        </p:grpSpPr>
        <p:pic>
          <p:nvPicPr>
            <p:cNvPr id="46" name="Picture 45">
              <a:extLst>
                <a:ext uri="{FF2B5EF4-FFF2-40B4-BE49-F238E27FC236}">
                  <a16:creationId xmlns:a16="http://schemas.microsoft.com/office/drawing/2014/main" id="{2054983C-5B36-A643-9477-9925E76872D7}"/>
                </a:ext>
              </a:extLst>
            </p:cNvPr>
            <p:cNvPicPr>
              <a:picLocks noChangeAspect="1"/>
            </p:cNvPicPr>
            <p:nvPr/>
          </p:nvPicPr>
          <p:blipFill>
            <a:blip r:embed="rId3"/>
            <a:stretch>
              <a:fillRect/>
            </a:stretch>
          </p:blipFill>
          <p:spPr>
            <a:xfrm>
              <a:off x="1791660" y="3332736"/>
              <a:ext cx="593442" cy="501650"/>
            </a:xfrm>
            <a:prstGeom prst="rect">
              <a:avLst/>
            </a:prstGeom>
            <a:noFill/>
            <a:effectLst>
              <a:outerShdw blurRad="50800" dist="38100" dir="2700000" algn="tl" rotWithShape="0">
                <a:prstClr val="black">
                  <a:alpha val="40000"/>
                </a:prstClr>
              </a:outerShdw>
            </a:effectLst>
          </p:spPr>
        </p:pic>
        <p:sp>
          <p:nvSpPr>
            <p:cNvPr id="53" name="TextBox 52">
              <a:extLst>
                <a:ext uri="{FF2B5EF4-FFF2-40B4-BE49-F238E27FC236}">
                  <a16:creationId xmlns:a16="http://schemas.microsoft.com/office/drawing/2014/main" id="{6A3AEFE1-1231-554D-A1EE-C6690026BC4F}"/>
                </a:ext>
              </a:extLst>
            </p:cNvPr>
            <p:cNvSpPr txBox="1"/>
            <p:nvPr/>
          </p:nvSpPr>
          <p:spPr>
            <a:xfrm>
              <a:off x="1786058" y="3417807"/>
              <a:ext cx="604653" cy="415498"/>
            </a:xfrm>
            <a:prstGeom prst="rect">
              <a:avLst/>
            </a:prstGeom>
            <a:noFill/>
            <a:effectLst>
              <a:outerShdw blurRad="50800" dist="38100" dir="2700000" algn="tl" rotWithShape="0">
                <a:prstClr val="black">
                  <a:alpha val="40000"/>
                </a:prstClr>
              </a:outerShdw>
            </a:effectLst>
          </p:spPr>
          <p:txBody>
            <a:bodyPr wrap="none" rtlCol="0">
              <a:spAutoFit/>
            </a:bodyPr>
            <a:lstStyle/>
            <a:p>
              <a:pPr algn="ctr"/>
              <a:r>
                <a:rPr lang="en-US" sz="700" b="1" dirty="0">
                  <a:solidFill>
                    <a:schemeClr val="bg2">
                      <a:lumMod val="10000"/>
                    </a:schemeClr>
                  </a:solidFill>
                  <a:latin typeface="Aller Light" panose="02000503000000020004" pitchFamily="2" charset="0"/>
                </a:rPr>
                <a:t>Conceptual</a:t>
              </a:r>
            </a:p>
            <a:p>
              <a:pPr algn="ctr"/>
              <a:r>
                <a:rPr lang="en-US" sz="700" b="1" dirty="0">
                  <a:solidFill>
                    <a:schemeClr val="bg2">
                      <a:lumMod val="10000"/>
                    </a:schemeClr>
                  </a:solidFill>
                  <a:latin typeface="Aller Light" panose="02000503000000020004" pitchFamily="2" charset="0"/>
                </a:rPr>
                <a:t>Data</a:t>
              </a:r>
            </a:p>
            <a:p>
              <a:pPr algn="ctr"/>
              <a:r>
                <a:rPr lang="en-US" sz="700" b="1" dirty="0">
                  <a:solidFill>
                    <a:schemeClr val="bg2">
                      <a:lumMod val="10000"/>
                    </a:schemeClr>
                  </a:solidFill>
                  <a:latin typeface="Aller Light" panose="02000503000000020004" pitchFamily="2" charset="0"/>
                </a:rPr>
                <a:t>Model</a:t>
              </a:r>
            </a:p>
          </p:txBody>
        </p:sp>
      </p:grpSp>
      <p:sp>
        <p:nvSpPr>
          <p:cNvPr id="54" name="Up-Down Arrow 53">
            <a:extLst>
              <a:ext uri="{FF2B5EF4-FFF2-40B4-BE49-F238E27FC236}">
                <a16:creationId xmlns:a16="http://schemas.microsoft.com/office/drawing/2014/main" id="{F6244B24-3513-3147-A201-C89DE91B78F6}"/>
              </a:ext>
            </a:extLst>
          </p:cNvPr>
          <p:cNvSpPr/>
          <p:nvPr/>
        </p:nvSpPr>
        <p:spPr>
          <a:xfrm>
            <a:off x="1390135" y="3816856"/>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5" name="Up-Down Arrow 54">
            <a:extLst>
              <a:ext uri="{FF2B5EF4-FFF2-40B4-BE49-F238E27FC236}">
                <a16:creationId xmlns:a16="http://schemas.microsoft.com/office/drawing/2014/main" id="{0AF221AA-16CE-CD40-ABFA-6EF71F46E37A}"/>
              </a:ext>
            </a:extLst>
          </p:cNvPr>
          <p:cNvSpPr/>
          <p:nvPr/>
        </p:nvSpPr>
        <p:spPr>
          <a:xfrm>
            <a:off x="3224202" y="3816856"/>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7" name="Up-Down Arrow 56">
            <a:extLst>
              <a:ext uri="{FF2B5EF4-FFF2-40B4-BE49-F238E27FC236}">
                <a16:creationId xmlns:a16="http://schemas.microsoft.com/office/drawing/2014/main" id="{6DEC9164-083F-2548-B566-F0A01E53248B}"/>
              </a:ext>
            </a:extLst>
          </p:cNvPr>
          <p:cNvSpPr/>
          <p:nvPr/>
        </p:nvSpPr>
        <p:spPr>
          <a:xfrm>
            <a:off x="4982644" y="3816856"/>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8" name="Up-Down Arrow 57">
            <a:extLst>
              <a:ext uri="{FF2B5EF4-FFF2-40B4-BE49-F238E27FC236}">
                <a16:creationId xmlns:a16="http://schemas.microsoft.com/office/drawing/2014/main" id="{3A75B4F9-F397-0D4E-BD90-5451330E4769}"/>
              </a:ext>
            </a:extLst>
          </p:cNvPr>
          <p:cNvSpPr/>
          <p:nvPr/>
        </p:nvSpPr>
        <p:spPr>
          <a:xfrm>
            <a:off x="6653461" y="3816856"/>
            <a:ext cx="252548" cy="380465"/>
          </a:xfrm>
          <a:prstGeom prst="upDownArrow">
            <a:avLst/>
          </a:prstGeom>
          <a:solidFill>
            <a:srgbClr val="00B050"/>
          </a:solidFill>
          <a:ln>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59" name="Rounded Rectangle 58">
            <a:extLst>
              <a:ext uri="{FF2B5EF4-FFF2-40B4-BE49-F238E27FC236}">
                <a16:creationId xmlns:a16="http://schemas.microsoft.com/office/drawing/2014/main" id="{24DE79C6-92D0-BF44-BBAA-FF054CF584B4}"/>
              </a:ext>
            </a:extLst>
          </p:cNvPr>
          <p:cNvSpPr/>
          <p:nvPr/>
        </p:nvSpPr>
        <p:spPr>
          <a:xfrm>
            <a:off x="708328" y="754694"/>
            <a:ext cx="7559040" cy="398268"/>
          </a:xfrm>
          <a:prstGeom prst="roundRect">
            <a:avLst/>
          </a:prstGeom>
          <a:gradFill>
            <a:gsLst>
              <a:gs pos="50000">
                <a:srgbClr val="0E57C3"/>
              </a:gs>
              <a:gs pos="100000">
                <a:srgbClr val="0948A6"/>
              </a:gs>
              <a:gs pos="0">
                <a:srgbClr val="1365E0"/>
              </a:gs>
            </a:gsLst>
            <a:lin ang="5400000" scaled="0"/>
          </a:gradFill>
          <a:ln w="12700">
            <a:solidFill>
              <a:schemeClr val="accent5">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bg1"/>
                </a:solidFill>
                <a:latin typeface="Century Gothic" charset="0"/>
                <a:ea typeface="Century Gothic" charset="0"/>
                <a:cs typeface="Century Gothic" charset="0"/>
              </a:rPr>
              <a:t>Analytics</a:t>
            </a:r>
          </a:p>
        </p:txBody>
      </p:sp>
    </p:spTree>
    <p:extLst>
      <p:ext uri="{BB962C8B-B14F-4D97-AF65-F5344CB8AC3E}">
        <p14:creationId xmlns:p14="http://schemas.microsoft.com/office/powerpoint/2010/main" val="2449463660"/>
      </p:ext>
    </p:extLst>
  </p:cSld>
  <p:clrMapOvr>
    <a:masterClrMapping/>
  </p:clrMapOvr>
  <p:transition spd="med"/>
</p:sld>
</file>

<file path=ppt/theme/theme1.xml><?xml version="1.0" encoding="utf-8"?>
<a:theme xmlns:a="http://schemas.openxmlformats.org/drawingml/2006/main" name="Guavus Template 2018">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 Template 2018" id="{AF31181F-9A01-844E-A1B5-6E47C019858C}" vid="{CB0D4DA4-6FB1-8C4A-9C91-9301E227E9B7}"/>
    </a:ext>
  </a:extLst>
</a:theme>
</file>

<file path=ppt/theme/theme2.xml><?xml version="1.0" encoding="utf-8"?>
<a:theme xmlns:a="http://schemas.openxmlformats.org/drawingml/2006/main" name="Guavus_2018_16x9_Template only_v3">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_Template_Final_v4" id="{552947A7-06FE-9C40-8DA7-E00328425292}" vid="{D350C622-6411-D64D-95B3-50D55A52C3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Guavus Template 2018</Template>
  <TotalTime>17815</TotalTime>
  <Words>2079</Words>
  <Application>Microsoft Macintosh PowerPoint</Application>
  <PresentationFormat>On-screen Show (16:9)</PresentationFormat>
  <Paragraphs>617</Paragraphs>
  <Slides>58</Slides>
  <Notes>24</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58</vt:i4>
      </vt:variant>
    </vt:vector>
  </HeadingPairs>
  <TitlesOfParts>
    <vt:vector size="73" baseType="lpstr">
      <vt:lpstr>.AppleSystemUIFont</vt:lpstr>
      <vt:lpstr>Aller Light</vt:lpstr>
      <vt:lpstr>Apple Symbols</vt:lpstr>
      <vt:lpstr>Arial</vt:lpstr>
      <vt:lpstr>ArialMT</vt:lpstr>
      <vt:lpstr>Calibri</vt:lpstr>
      <vt:lpstr>Century Gothic</vt:lpstr>
      <vt:lpstr>Century Gothic Regular</vt:lpstr>
      <vt:lpstr>Helvetica</vt:lpstr>
      <vt:lpstr>Helvetica Light</vt:lpstr>
      <vt:lpstr>Helvetica Neue Medium</vt:lpstr>
      <vt:lpstr>Lucida Grande</vt:lpstr>
      <vt:lpstr>Times</vt:lpstr>
      <vt:lpstr>Guavus Template 2018</vt:lpstr>
      <vt:lpstr>Guavus_2018_16x9_Template only_v3</vt:lpstr>
      <vt:lpstr>Reflex Overview and Architecture</vt:lpstr>
      <vt:lpstr>Agenda</vt:lpstr>
      <vt:lpstr>PowerPoint Presentation</vt:lpstr>
      <vt:lpstr>Ingestion</vt:lpstr>
      <vt:lpstr>Enrichment</vt:lpstr>
      <vt:lpstr>Curation</vt:lpstr>
      <vt:lpstr>View Generation</vt:lpstr>
      <vt:lpstr>Output/Application</vt:lpstr>
      <vt:lpstr>PowerPoint Presentation</vt:lpstr>
      <vt:lpstr>Building Big Data Applications</vt:lpstr>
      <vt:lpstr>Introducing Reflex</vt:lpstr>
      <vt:lpstr>Reflex Building Blocks</vt:lpstr>
      <vt:lpstr>Ingestion</vt:lpstr>
      <vt:lpstr>Ingestion Service</vt:lpstr>
      <vt:lpstr>Dataset Manager App </vt:lpstr>
      <vt:lpstr>Data Playbook App </vt:lpstr>
      <vt:lpstr>Data Processing: Enrichment and Curation</vt:lpstr>
      <vt:lpstr>Data Processing: Analytics</vt:lpstr>
      <vt:lpstr>Data Storage</vt:lpstr>
      <vt:lpstr>Data Access</vt:lpstr>
      <vt:lpstr>Data Consumption</vt:lpstr>
      <vt:lpstr>Data Export</vt:lpstr>
      <vt:lpstr>Reflex Building Blocks: Revisit</vt:lpstr>
      <vt:lpstr>Reflex (1)</vt:lpstr>
      <vt:lpstr>Reflex (2)</vt:lpstr>
      <vt:lpstr>HDP/HDF Components</vt:lpstr>
      <vt:lpstr>Hortonworks Stack</vt:lpstr>
      <vt:lpstr>Resource Management</vt:lpstr>
      <vt:lpstr>Resource Management</vt:lpstr>
      <vt:lpstr>YARN</vt:lpstr>
      <vt:lpstr>Docker</vt:lpstr>
      <vt:lpstr>Kubernetes</vt:lpstr>
      <vt:lpstr>Ingestion/Collection</vt:lpstr>
      <vt:lpstr>NiFi</vt:lpstr>
      <vt:lpstr>Talend </vt:lpstr>
      <vt:lpstr>LogStash</vt:lpstr>
      <vt:lpstr>Guavus Collector</vt:lpstr>
      <vt:lpstr>Ingestion</vt:lpstr>
      <vt:lpstr>Data Bus</vt:lpstr>
      <vt:lpstr>Kafka</vt:lpstr>
      <vt:lpstr>Data Storage</vt:lpstr>
      <vt:lpstr>HDFS</vt:lpstr>
      <vt:lpstr>HBase</vt:lpstr>
      <vt:lpstr>ElasticSearch</vt:lpstr>
      <vt:lpstr>Redis</vt:lpstr>
      <vt:lpstr>JanusGraph/Gremlin</vt:lpstr>
      <vt:lpstr>RAF | Data Model Choices</vt:lpstr>
      <vt:lpstr>Processing &amp; Workflow Management</vt:lpstr>
      <vt:lpstr>CDAP</vt:lpstr>
      <vt:lpstr>Zeppelin</vt:lpstr>
      <vt:lpstr>Oozie</vt:lpstr>
      <vt:lpstr>Provisioning in RAF</vt:lpstr>
      <vt:lpstr>Ansible | Application Deployment and Config Management</vt:lpstr>
      <vt:lpstr>Ambari (Provisioning and Management of HWX stack)</vt:lpstr>
      <vt:lpstr>Operations, Administration and Management</vt:lpstr>
      <vt:lpstr> Reflex OAM</vt:lpstr>
      <vt:lpstr>REFLEX | Physical Layout</vt:lpstr>
      <vt:lpstr>Summary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Reflex Platform</dc:title>
  <dc:creator>Mahtab Singh</dc:creator>
  <cp:lastModifiedBy>Mahtab Singh</cp:lastModifiedBy>
  <cp:revision>128</cp:revision>
  <dcterms:created xsi:type="dcterms:W3CDTF">2018-08-15T13:53:18Z</dcterms:created>
  <dcterms:modified xsi:type="dcterms:W3CDTF">2018-10-09T05:29:49Z</dcterms:modified>
</cp:coreProperties>
</file>